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5544" r:id="rId3"/>
    <p:sldId id="5545" r:id="rId4"/>
    <p:sldId id="260" r:id="rId5"/>
    <p:sldId id="5543" r:id="rId6"/>
    <p:sldId id="268" r:id="rId7"/>
    <p:sldId id="5542" r:id="rId8"/>
    <p:sldId id="258" r:id="rId9"/>
    <p:sldId id="262" r:id="rId10"/>
    <p:sldId id="263" r:id="rId11"/>
    <p:sldId id="266" r:id="rId12"/>
    <p:sldId id="267" r:id="rId13"/>
    <p:sldId id="5474" r:id="rId14"/>
    <p:sldId id="5541" r:id="rId15"/>
    <p:sldId id="270" r:id="rId16"/>
  </p:sldIdLst>
  <p:sldSz cx="12192000" cy="6858000"/>
  <p:notesSz cx="6797675" cy="99298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0" d="100"/>
          <a:sy n="110" d="100"/>
        </p:scale>
        <p:origin x="492" y="96"/>
      </p:cViewPr>
      <p:guideLst/>
    </p:cSldViewPr>
  </p:slideViewPr>
  <p:notesTextViewPr>
    <p:cViewPr>
      <p:scale>
        <a:sx n="3" d="2"/>
        <a:sy n="3" d="2"/>
      </p:scale>
      <p:origin x="0" y="0"/>
    </p:cViewPr>
  </p:notesTextViewPr>
  <p:notesViewPr>
    <p:cSldViewPr snapToGrid="0">
      <p:cViewPr varScale="1">
        <p:scale>
          <a:sx n="83" d="100"/>
          <a:sy n="83" d="100"/>
        </p:scale>
        <p:origin x="29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svg"/><Relationship Id="rId1" Type="http://schemas.openxmlformats.org/officeDocument/2006/relationships/image" Target="../media/image5.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417298-C6E3-43EA-BAB2-09BDC13229A7}"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AB10234B-3E3F-46F0-A6D6-0CC4D031A8F5}">
      <dgm:prSet/>
      <dgm:spPr/>
      <dgm:t>
        <a:bodyPr/>
        <a:lstStyle/>
        <a:p>
          <a:pPr>
            <a:lnSpc>
              <a:spcPct val="100000"/>
            </a:lnSpc>
            <a:defRPr b="1"/>
          </a:pPr>
          <a:r>
            <a:rPr lang="pt-BR" dirty="0">
              <a:solidFill>
                <a:schemeClr val="accent1">
                  <a:lumMod val="50000"/>
                </a:schemeClr>
              </a:solidFill>
              <a:latin typeface="Arial" panose="020B0604020202020204" pitchFamily="34" charset="0"/>
              <a:cs typeface="Arial" panose="020B0604020202020204" pitchFamily="34" charset="0"/>
            </a:rPr>
            <a:t>Os recursos são geridos por um Comitê Orientador composto por:</a:t>
          </a:r>
          <a:endParaRPr lang="en-US" dirty="0">
            <a:solidFill>
              <a:schemeClr val="accent1">
                <a:lumMod val="50000"/>
              </a:schemeClr>
            </a:solidFill>
            <a:latin typeface="Arial" panose="020B0604020202020204" pitchFamily="34" charset="0"/>
            <a:cs typeface="Arial" panose="020B0604020202020204" pitchFamily="34" charset="0"/>
          </a:endParaRPr>
        </a:p>
      </dgm:t>
    </dgm:pt>
    <dgm:pt modelId="{CDDE9B82-76C5-4684-83A9-9B1AE1DDB81A}" type="parTrans" cxnId="{C2BCAB97-9A29-432F-8EDE-9C504EA8F6B9}">
      <dgm:prSet/>
      <dgm:spPr/>
      <dgm:t>
        <a:bodyPr/>
        <a:lstStyle/>
        <a:p>
          <a:endParaRPr lang="en-US">
            <a:latin typeface="Arial" panose="020B0604020202020204" pitchFamily="34" charset="0"/>
            <a:cs typeface="Arial" panose="020B0604020202020204" pitchFamily="34" charset="0"/>
          </a:endParaRPr>
        </a:p>
      </dgm:t>
    </dgm:pt>
    <dgm:pt modelId="{83A29C31-0C71-4B7C-B001-22FF55FA114A}" type="sibTrans" cxnId="{C2BCAB97-9A29-432F-8EDE-9C504EA8F6B9}">
      <dgm:prSet/>
      <dgm:spPr/>
      <dgm:t>
        <a:bodyPr/>
        <a:lstStyle/>
        <a:p>
          <a:endParaRPr lang="en-US">
            <a:latin typeface="Arial" panose="020B0604020202020204" pitchFamily="34" charset="0"/>
            <a:cs typeface="Arial" panose="020B0604020202020204" pitchFamily="34" charset="0"/>
          </a:endParaRPr>
        </a:p>
      </dgm:t>
    </dgm:pt>
    <dgm:pt modelId="{85F5DAAF-D90B-4E24-ADB9-492EDC496CCE}">
      <dgm:prSet custT="1"/>
      <dgm:spPr/>
      <dgm:t>
        <a:bodyPr/>
        <a:lstStyle/>
        <a:p>
          <a:pPr>
            <a:lnSpc>
              <a:spcPct val="100000"/>
            </a:lnSpc>
          </a:pPr>
          <a:r>
            <a:rPr lang="pt-BR" sz="1600" dirty="0">
              <a:latin typeface="Arial" panose="020B0604020202020204" pitchFamily="34" charset="0"/>
              <a:cs typeface="Arial" panose="020B0604020202020204" pitchFamily="34" charset="0"/>
            </a:rPr>
            <a:t>- 2 representantes da União Federal</a:t>
          </a:r>
        </a:p>
        <a:p>
          <a:pPr>
            <a:lnSpc>
              <a:spcPct val="100000"/>
            </a:lnSpc>
          </a:pPr>
          <a:r>
            <a:rPr lang="pt-BR" sz="1600" dirty="0">
              <a:latin typeface="Arial" panose="020B0604020202020204" pitchFamily="34" charset="0"/>
              <a:cs typeface="Arial" panose="020B0604020202020204" pitchFamily="34" charset="0"/>
            </a:rPr>
            <a:t>- 2 representantes do Estado.</a:t>
          </a:r>
          <a:endParaRPr lang="en-US" sz="1600" dirty="0">
            <a:latin typeface="Arial" panose="020B0604020202020204" pitchFamily="34" charset="0"/>
            <a:cs typeface="Arial" panose="020B0604020202020204" pitchFamily="34" charset="0"/>
          </a:endParaRPr>
        </a:p>
      </dgm:t>
    </dgm:pt>
    <dgm:pt modelId="{3BD4B2E0-A26E-4105-B6BE-305488F88B11}" type="parTrans" cxnId="{F86DFF1D-75CF-43AE-8FC4-510B4131815C}">
      <dgm:prSet/>
      <dgm:spPr/>
      <dgm:t>
        <a:bodyPr/>
        <a:lstStyle/>
        <a:p>
          <a:endParaRPr lang="en-US">
            <a:latin typeface="Arial" panose="020B0604020202020204" pitchFamily="34" charset="0"/>
            <a:cs typeface="Arial" panose="020B0604020202020204" pitchFamily="34" charset="0"/>
          </a:endParaRPr>
        </a:p>
      </dgm:t>
    </dgm:pt>
    <dgm:pt modelId="{3BB50DA6-6855-4528-96E1-3BADB005719E}" type="sibTrans" cxnId="{F86DFF1D-75CF-43AE-8FC4-510B4131815C}">
      <dgm:prSet/>
      <dgm:spPr/>
      <dgm:t>
        <a:bodyPr/>
        <a:lstStyle/>
        <a:p>
          <a:endParaRPr lang="en-US">
            <a:latin typeface="Arial" panose="020B0604020202020204" pitchFamily="34" charset="0"/>
            <a:cs typeface="Arial" panose="020B0604020202020204" pitchFamily="34" charset="0"/>
          </a:endParaRPr>
        </a:p>
      </dgm:t>
    </dgm:pt>
    <dgm:pt modelId="{5692F355-0F5A-43DF-A4B3-537E28055673}">
      <dgm:prSet/>
      <dgm:spPr>
        <a:noFill/>
        <a:ln>
          <a:noFill/>
        </a:ln>
        <a:effectLst/>
      </dgm:spPr>
      <dgm:t>
        <a:bodyPr spcFirstLastPara="0" vert="horz" wrap="square" lIns="0" tIns="0" rIns="0" bIns="0" numCol="1" spcCol="1270" anchor="t" anchorCtr="0"/>
        <a:lstStyle/>
        <a:p>
          <a:pPr>
            <a:lnSpc>
              <a:spcPct val="100000"/>
            </a:lnSpc>
            <a:defRPr b="1"/>
          </a:pPr>
          <a:r>
            <a:rPr lang="pt-BR" dirty="0">
              <a:solidFill>
                <a:schemeClr val="accent1">
                  <a:lumMod val="50000"/>
                </a:schemeClr>
              </a:solidFill>
              <a:latin typeface="Arial" panose="020B0604020202020204" pitchFamily="34" charset="0"/>
              <a:cs typeface="Arial" panose="020B0604020202020204" pitchFamily="34" charset="0"/>
            </a:rPr>
            <a:t>Atribuições do Comitê Orientador:</a:t>
          </a:r>
          <a:endParaRPr lang="en-US" dirty="0">
            <a:solidFill>
              <a:schemeClr val="accent1">
                <a:lumMod val="50000"/>
              </a:schemeClr>
            </a:solidFill>
            <a:latin typeface="Arial" panose="020B0604020202020204" pitchFamily="34" charset="0"/>
            <a:cs typeface="Arial" panose="020B0604020202020204" pitchFamily="34" charset="0"/>
          </a:endParaRPr>
        </a:p>
      </dgm:t>
    </dgm:pt>
    <dgm:pt modelId="{07568348-76B6-45D5-AD0E-6544BA722A76}" type="parTrans" cxnId="{112A83A3-8E4D-41B1-A45A-36F63510DB91}">
      <dgm:prSet/>
      <dgm:spPr/>
      <dgm:t>
        <a:bodyPr/>
        <a:lstStyle/>
        <a:p>
          <a:endParaRPr lang="en-US">
            <a:latin typeface="Arial" panose="020B0604020202020204" pitchFamily="34" charset="0"/>
            <a:cs typeface="Arial" panose="020B0604020202020204" pitchFamily="34" charset="0"/>
          </a:endParaRPr>
        </a:p>
      </dgm:t>
    </dgm:pt>
    <dgm:pt modelId="{B23DEF16-7029-4A3C-9996-B8A153A2D58E}" type="sibTrans" cxnId="{112A83A3-8E4D-41B1-A45A-36F63510DB91}">
      <dgm:prSet/>
      <dgm:spPr/>
      <dgm:t>
        <a:bodyPr/>
        <a:lstStyle/>
        <a:p>
          <a:endParaRPr lang="en-US">
            <a:latin typeface="Arial" panose="020B0604020202020204" pitchFamily="34" charset="0"/>
            <a:cs typeface="Arial" panose="020B0604020202020204" pitchFamily="34" charset="0"/>
          </a:endParaRPr>
        </a:p>
      </dgm:t>
    </dgm:pt>
    <dgm:pt modelId="{BCFA3E72-A0E8-4A35-A238-47506CD3F2E3}">
      <dgm:prSet custT="1"/>
      <dgm:spPr/>
      <dgm:t>
        <a:bodyPr/>
        <a:lstStyle/>
        <a:p>
          <a:pPr>
            <a:lnSpc>
              <a:spcPct val="150000"/>
            </a:lnSpc>
          </a:pPr>
          <a:r>
            <a:rPr lang="pt-BR" sz="1600" dirty="0">
              <a:latin typeface="Arial" panose="020B0604020202020204" pitchFamily="34" charset="0"/>
              <a:cs typeface="Arial" panose="020B0604020202020204" pitchFamily="34" charset="0"/>
            </a:rPr>
            <a:t>- Propor a alocação dos recursos para o saneamento básico;</a:t>
          </a:r>
          <a:endParaRPr lang="en-US" sz="1600" dirty="0">
            <a:latin typeface="Arial" panose="020B0604020202020204" pitchFamily="34" charset="0"/>
            <a:cs typeface="Arial" panose="020B0604020202020204" pitchFamily="34" charset="0"/>
          </a:endParaRPr>
        </a:p>
      </dgm:t>
    </dgm:pt>
    <dgm:pt modelId="{9BA20EF7-67C1-4D7D-A32F-AEFDB280B1A6}" type="parTrans" cxnId="{8D64673A-2F17-4407-9670-C9924821ADC2}">
      <dgm:prSet/>
      <dgm:spPr/>
      <dgm:t>
        <a:bodyPr/>
        <a:lstStyle/>
        <a:p>
          <a:endParaRPr lang="en-US">
            <a:latin typeface="Arial" panose="020B0604020202020204" pitchFamily="34" charset="0"/>
            <a:cs typeface="Arial" panose="020B0604020202020204" pitchFamily="34" charset="0"/>
          </a:endParaRPr>
        </a:p>
      </dgm:t>
    </dgm:pt>
    <dgm:pt modelId="{9D8A51D2-C2A5-47FA-9AAE-80E9F1A963DD}" type="sibTrans" cxnId="{8D64673A-2F17-4407-9670-C9924821ADC2}">
      <dgm:prSet/>
      <dgm:spPr/>
      <dgm:t>
        <a:bodyPr/>
        <a:lstStyle/>
        <a:p>
          <a:endParaRPr lang="en-US">
            <a:latin typeface="Arial" panose="020B0604020202020204" pitchFamily="34" charset="0"/>
            <a:cs typeface="Arial" panose="020B0604020202020204" pitchFamily="34" charset="0"/>
          </a:endParaRPr>
        </a:p>
      </dgm:t>
    </dgm:pt>
    <dgm:pt modelId="{098E3202-E55A-4EC1-9030-5F68FA9B6905}">
      <dgm:prSet custT="1"/>
      <dgm:spPr/>
      <dgm:t>
        <a:bodyPr/>
        <a:lstStyle/>
        <a:p>
          <a:pPr>
            <a:lnSpc>
              <a:spcPct val="150000"/>
            </a:lnSpc>
          </a:pPr>
          <a:r>
            <a:rPr lang="pt-BR" sz="1600" dirty="0">
              <a:latin typeface="Arial" panose="020B0604020202020204" pitchFamily="34" charset="0"/>
              <a:cs typeface="Arial" panose="020B0604020202020204" pitchFamily="34" charset="0"/>
            </a:rPr>
            <a:t>- Estabelecer o valor a ser alocado em cada projeto;</a:t>
          </a:r>
          <a:endParaRPr lang="en-US" sz="1600" dirty="0">
            <a:latin typeface="Arial" panose="020B0604020202020204" pitchFamily="34" charset="0"/>
            <a:cs typeface="Arial" panose="020B0604020202020204" pitchFamily="34" charset="0"/>
          </a:endParaRPr>
        </a:p>
      </dgm:t>
    </dgm:pt>
    <dgm:pt modelId="{2A45D4A2-9768-4496-99DD-633E842D04EE}" type="parTrans" cxnId="{515F3D78-9D7D-4BAF-9E6E-DF330616CCF8}">
      <dgm:prSet/>
      <dgm:spPr/>
      <dgm:t>
        <a:bodyPr/>
        <a:lstStyle/>
        <a:p>
          <a:endParaRPr lang="en-US">
            <a:latin typeface="Arial" panose="020B0604020202020204" pitchFamily="34" charset="0"/>
            <a:cs typeface="Arial" panose="020B0604020202020204" pitchFamily="34" charset="0"/>
          </a:endParaRPr>
        </a:p>
      </dgm:t>
    </dgm:pt>
    <dgm:pt modelId="{66EB7C30-EDF5-44FC-9E8E-48164FD442A5}" type="sibTrans" cxnId="{515F3D78-9D7D-4BAF-9E6E-DF330616CCF8}">
      <dgm:prSet/>
      <dgm:spPr/>
      <dgm:t>
        <a:bodyPr/>
        <a:lstStyle/>
        <a:p>
          <a:endParaRPr lang="en-US">
            <a:latin typeface="Arial" panose="020B0604020202020204" pitchFamily="34" charset="0"/>
            <a:cs typeface="Arial" panose="020B0604020202020204" pitchFamily="34" charset="0"/>
          </a:endParaRPr>
        </a:p>
      </dgm:t>
    </dgm:pt>
    <dgm:pt modelId="{1632D3CA-5D5F-46E4-B4B5-570C24ADC4AA}">
      <dgm:prSet custT="1"/>
      <dgm:spPr/>
      <dgm:t>
        <a:bodyPr/>
        <a:lstStyle/>
        <a:p>
          <a:pPr>
            <a:lnSpc>
              <a:spcPct val="150000"/>
            </a:lnSpc>
          </a:pPr>
          <a:r>
            <a:rPr lang="pt-BR" sz="1600" dirty="0">
              <a:latin typeface="Arial" panose="020B0604020202020204" pitchFamily="34" charset="0"/>
              <a:cs typeface="Arial" panose="020B0604020202020204" pitchFamily="34" charset="0"/>
            </a:rPr>
            <a:t>- Monitorar as atividades desenvolvidas e avaliar os resultados obtidos.</a:t>
          </a:r>
          <a:endParaRPr lang="en-US" sz="1600" dirty="0">
            <a:latin typeface="Arial" panose="020B0604020202020204" pitchFamily="34" charset="0"/>
            <a:cs typeface="Arial" panose="020B0604020202020204" pitchFamily="34" charset="0"/>
          </a:endParaRPr>
        </a:p>
      </dgm:t>
    </dgm:pt>
    <dgm:pt modelId="{0CB39356-AD9A-4E75-8ABD-52DC21FECC79}" type="parTrans" cxnId="{64D32176-0A70-4A20-AA44-D1FB3D4BCFFA}">
      <dgm:prSet/>
      <dgm:spPr/>
      <dgm:t>
        <a:bodyPr/>
        <a:lstStyle/>
        <a:p>
          <a:endParaRPr lang="en-US">
            <a:latin typeface="Arial" panose="020B0604020202020204" pitchFamily="34" charset="0"/>
            <a:cs typeface="Arial" panose="020B0604020202020204" pitchFamily="34" charset="0"/>
          </a:endParaRPr>
        </a:p>
      </dgm:t>
    </dgm:pt>
    <dgm:pt modelId="{326E7BC0-125E-4469-84FC-E74CE8BD3991}" type="sibTrans" cxnId="{64D32176-0A70-4A20-AA44-D1FB3D4BCFFA}">
      <dgm:prSet/>
      <dgm:spPr/>
      <dgm:t>
        <a:bodyPr/>
        <a:lstStyle/>
        <a:p>
          <a:endParaRPr lang="en-US">
            <a:latin typeface="Arial" panose="020B0604020202020204" pitchFamily="34" charset="0"/>
            <a:cs typeface="Arial" panose="020B0604020202020204" pitchFamily="34" charset="0"/>
          </a:endParaRPr>
        </a:p>
      </dgm:t>
    </dgm:pt>
    <dgm:pt modelId="{E050D709-E6B2-4597-AEC2-822214E7398F}" type="pres">
      <dgm:prSet presAssocID="{76417298-C6E3-43EA-BAB2-09BDC13229A7}" presName="root" presStyleCnt="0">
        <dgm:presLayoutVars>
          <dgm:dir/>
          <dgm:resizeHandles val="exact"/>
        </dgm:presLayoutVars>
      </dgm:prSet>
      <dgm:spPr/>
    </dgm:pt>
    <dgm:pt modelId="{9E0DC69A-C531-462B-BC30-3392B282DCF2}" type="pres">
      <dgm:prSet presAssocID="{AB10234B-3E3F-46F0-A6D6-0CC4D031A8F5}" presName="compNode" presStyleCnt="0"/>
      <dgm:spPr/>
    </dgm:pt>
    <dgm:pt modelId="{102010CE-26AD-4264-B856-F09D41C72BF3}" type="pres">
      <dgm:prSet presAssocID="{AB10234B-3E3F-46F0-A6D6-0CC4D031A8F5}" presName="iconRect" presStyleLbl="node1" presStyleIdx="0" presStyleCnt="2" custLinFactNeighborX="62293" custLinFactNeighborY="-9810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ustentabilidade"/>
        </a:ext>
      </dgm:extLst>
    </dgm:pt>
    <dgm:pt modelId="{C3444B08-6E1C-43BF-A5D3-05A04DBAA6FF}" type="pres">
      <dgm:prSet presAssocID="{AB10234B-3E3F-46F0-A6D6-0CC4D031A8F5}" presName="iconSpace" presStyleCnt="0"/>
      <dgm:spPr/>
    </dgm:pt>
    <dgm:pt modelId="{74207A70-2912-4F34-9A47-8AEBAB280F99}" type="pres">
      <dgm:prSet presAssocID="{AB10234B-3E3F-46F0-A6D6-0CC4D031A8F5}" presName="parTx" presStyleLbl="revTx" presStyleIdx="0" presStyleCnt="4" custScaleX="123800" custLinFactY="-100000" custLinFactNeighborX="3243" custLinFactNeighborY="-117413">
        <dgm:presLayoutVars>
          <dgm:chMax val="0"/>
          <dgm:chPref val="0"/>
        </dgm:presLayoutVars>
      </dgm:prSet>
      <dgm:spPr/>
    </dgm:pt>
    <dgm:pt modelId="{C6C0D9CC-86CA-4B0C-B4EF-9A24BDDF8B61}" type="pres">
      <dgm:prSet presAssocID="{AB10234B-3E3F-46F0-A6D6-0CC4D031A8F5}" presName="txSpace" presStyleCnt="0"/>
      <dgm:spPr/>
    </dgm:pt>
    <dgm:pt modelId="{6565F9F0-4839-452E-9AEB-96596D45D10D}" type="pres">
      <dgm:prSet presAssocID="{AB10234B-3E3F-46F0-A6D6-0CC4D031A8F5}" presName="desTx" presStyleLbl="revTx" presStyleIdx="1" presStyleCnt="4" custScaleX="105669" custLinFactY="-128111" custLinFactNeighborX="-4493" custLinFactNeighborY="-200000">
        <dgm:presLayoutVars/>
      </dgm:prSet>
      <dgm:spPr/>
    </dgm:pt>
    <dgm:pt modelId="{2337D431-B6C6-4C29-B533-AB98E308BE3A}" type="pres">
      <dgm:prSet presAssocID="{83A29C31-0C71-4B7C-B001-22FF55FA114A}" presName="sibTrans" presStyleCnt="0"/>
      <dgm:spPr/>
    </dgm:pt>
    <dgm:pt modelId="{CC18DF9F-7B24-41AE-A8F2-3D3E84658C8D}" type="pres">
      <dgm:prSet presAssocID="{5692F355-0F5A-43DF-A4B3-537E28055673}" presName="compNode" presStyleCnt="0"/>
      <dgm:spPr/>
    </dgm:pt>
    <dgm:pt modelId="{63F3509A-4EA5-455B-9C5C-33166819EFD6}" type="pres">
      <dgm:prSet presAssocID="{5692F355-0F5A-43DF-A4B3-537E28055673}" presName="iconRect" presStyleLbl="node1" presStyleIdx="1" presStyleCnt="2" custLinFactNeighborX="45206" custLinFactNeighborY="-9381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6EB2B706-BA1E-4A72-AB71-AD0C4B4626F8}" type="pres">
      <dgm:prSet presAssocID="{5692F355-0F5A-43DF-A4B3-537E28055673}" presName="iconSpace" presStyleCnt="0"/>
      <dgm:spPr/>
    </dgm:pt>
    <dgm:pt modelId="{C8673AFA-8BCC-47FB-845E-EFCE00D069AA}" type="pres">
      <dgm:prSet presAssocID="{5692F355-0F5A-43DF-A4B3-537E28055673}" presName="parTx" presStyleLbl="revTx" presStyleIdx="2" presStyleCnt="4" custScaleX="143551" custLinFactY="-100000" custLinFactNeighborX="-714" custLinFactNeighborY="-122816">
        <dgm:presLayoutVars>
          <dgm:chMax val="0"/>
          <dgm:chPref val="0"/>
        </dgm:presLayoutVars>
      </dgm:prSet>
      <dgm:spPr>
        <a:xfrm>
          <a:off x="5872174" y="1775814"/>
          <a:ext cx="5947291" cy="621447"/>
        </a:xfrm>
        <a:prstGeom prst="rect">
          <a:avLst/>
        </a:prstGeom>
      </dgm:spPr>
    </dgm:pt>
    <dgm:pt modelId="{BC727B64-7E88-414E-AAB6-572E915C18E4}" type="pres">
      <dgm:prSet presAssocID="{5692F355-0F5A-43DF-A4B3-537E28055673}" presName="txSpace" presStyleCnt="0"/>
      <dgm:spPr/>
    </dgm:pt>
    <dgm:pt modelId="{5491C47B-8005-494A-AF1C-C5DC715B4D79}" type="pres">
      <dgm:prSet presAssocID="{5692F355-0F5A-43DF-A4B3-537E28055673}" presName="desTx" presStyleLbl="revTx" presStyleIdx="3" presStyleCnt="4" custScaleX="132017" custLinFactY="-147808" custLinFactNeighborX="-6481" custLinFactNeighborY="-200000">
        <dgm:presLayoutVars/>
      </dgm:prSet>
      <dgm:spPr/>
    </dgm:pt>
  </dgm:ptLst>
  <dgm:cxnLst>
    <dgm:cxn modelId="{F86DFF1D-75CF-43AE-8FC4-510B4131815C}" srcId="{AB10234B-3E3F-46F0-A6D6-0CC4D031A8F5}" destId="{85F5DAAF-D90B-4E24-ADB9-492EDC496CCE}" srcOrd="0" destOrd="0" parTransId="{3BD4B2E0-A26E-4105-B6BE-305488F88B11}" sibTransId="{3BB50DA6-6855-4528-96E1-3BADB005719E}"/>
    <dgm:cxn modelId="{2791BA21-BCA5-4AC8-A5DD-E85DD7CFD408}" type="presOf" srcId="{85F5DAAF-D90B-4E24-ADB9-492EDC496CCE}" destId="{6565F9F0-4839-452E-9AEB-96596D45D10D}" srcOrd="0" destOrd="0" presId="urn:microsoft.com/office/officeart/2018/2/layout/IconLabelDescriptionList"/>
    <dgm:cxn modelId="{8D64673A-2F17-4407-9670-C9924821ADC2}" srcId="{5692F355-0F5A-43DF-A4B3-537E28055673}" destId="{BCFA3E72-A0E8-4A35-A238-47506CD3F2E3}" srcOrd="0" destOrd="0" parTransId="{9BA20EF7-67C1-4D7D-A32F-AEFDB280B1A6}" sibTransId="{9D8A51D2-C2A5-47FA-9AAE-80E9F1A963DD}"/>
    <dgm:cxn modelId="{849F573C-21DF-456A-AD4B-8D8B61E59FA9}" type="presOf" srcId="{BCFA3E72-A0E8-4A35-A238-47506CD3F2E3}" destId="{5491C47B-8005-494A-AF1C-C5DC715B4D79}" srcOrd="0" destOrd="0" presId="urn:microsoft.com/office/officeart/2018/2/layout/IconLabelDescriptionList"/>
    <dgm:cxn modelId="{64D32176-0A70-4A20-AA44-D1FB3D4BCFFA}" srcId="{5692F355-0F5A-43DF-A4B3-537E28055673}" destId="{1632D3CA-5D5F-46E4-B4B5-570C24ADC4AA}" srcOrd="2" destOrd="0" parTransId="{0CB39356-AD9A-4E75-8ABD-52DC21FECC79}" sibTransId="{326E7BC0-125E-4469-84FC-E74CE8BD3991}"/>
    <dgm:cxn modelId="{515F3D78-9D7D-4BAF-9E6E-DF330616CCF8}" srcId="{5692F355-0F5A-43DF-A4B3-537E28055673}" destId="{098E3202-E55A-4EC1-9030-5F68FA9B6905}" srcOrd="1" destOrd="0" parTransId="{2A45D4A2-9768-4496-99DD-633E842D04EE}" sibTransId="{66EB7C30-EDF5-44FC-9E8E-48164FD442A5}"/>
    <dgm:cxn modelId="{2FA9D27E-02D7-4B0F-B0B5-8F7BCF896071}" type="presOf" srcId="{1632D3CA-5D5F-46E4-B4B5-570C24ADC4AA}" destId="{5491C47B-8005-494A-AF1C-C5DC715B4D79}" srcOrd="0" destOrd="2" presId="urn:microsoft.com/office/officeart/2018/2/layout/IconLabelDescriptionList"/>
    <dgm:cxn modelId="{E2B0EB91-EFBD-48FA-88F1-CA21C8CB3702}" type="presOf" srcId="{AB10234B-3E3F-46F0-A6D6-0CC4D031A8F5}" destId="{74207A70-2912-4F34-9A47-8AEBAB280F99}" srcOrd="0" destOrd="0" presId="urn:microsoft.com/office/officeart/2018/2/layout/IconLabelDescriptionList"/>
    <dgm:cxn modelId="{C2BCAB97-9A29-432F-8EDE-9C504EA8F6B9}" srcId="{76417298-C6E3-43EA-BAB2-09BDC13229A7}" destId="{AB10234B-3E3F-46F0-A6D6-0CC4D031A8F5}" srcOrd="0" destOrd="0" parTransId="{CDDE9B82-76C5-4684-83A9-9B1AE1DDB81A}" sibTransId="{83A29C31-0C71-4B7C-B001-22FF55FA114A}"/>
    <dgm:cxn modelId="{112A83A3-8E4D-41B1-A45A-36F63510DB91}" srcId="{76417298-C6E3-43EA-BAB2-09BDC13229A7}" destId="{5692F355-0F5A-43DF-A4B3-537E28055673}" srcOrd="1" destOrd="0" parTransId="{07568348-76B6-45D5-AD0E-6544BA722A76}" sibTransId="{B23DEF16-7029-4A3C-9996-B8A153A2D58E}"/>
    <dgm:cxn modelId="{04B6F6B7-1713-4410-AF41-8A1741ED76F6}" type="presOf" srcId="{76417298-C6E3-43EA-BAB2-09BDC13229A7}" destId="{E050D709-E6B2-4597-AEC2-822214E7398F}" srcOrd="0" destOrd="0" presId="urn:microsoft.com/office/officeart/2018/2/layout/IconLabelDescriptionList"/>
    <dgm:cxn modelId="{A82283E7-4EB7-4F0B-96AB-4D75A92D8C6E}" type="presOf" srcId="{5692F355-0F5A-43DF-A4B3-537E28055673}" destId="{C8673AFA-8BCC-47FB-845E-EFCE00D069AA}" srcOrd="0" destOrd="0" presId="urn:microsoft.com/office/officeart/2018/2/layout/IconLabelDescriptionList"/>
    <dgm:cxn modelId="{6EBABEF8-C2BE-43D0-A4B0-9F43B05743D2}" type="presOf" srcId="{098E3202-E55A-4EC1-9030-5F68FA9B6905}" destId="{5491C47B-8005-494A-AF1C-C5DC715B4D79}" srcOrd="0" destOrd="1" presId="urn:microsoft.com/office/officeart/2018/2/layout/IconLabelDescriptionList"/>
    <dgm:cxn modelId="{7F6984E3-2C44-4D79-A5AE-A3787C286313}" type="presParOf" srcId="{E050D709-E6B2-4597-AEC2-822214E7398F}" destId="{9E0DC69A-C531-462B-BC30-3392B282DCF2}" srcOrd="0" destOrd="0" presId="urn:microsoft.com/office/officeart/2018/2/layout/IconLabelDescriptionList"/>
    <dgm:cxn modelId="{D9FEAA43-72D3-48F5-B076-BC87F0598670}" type="presParOf" srcId="{9E0DC69A-C531-462B-BC30-3392B282DCF2}" destId="{102010CE-26AD-4264-B856-F09D41C72BF3}" srcOrd="0" destOrd="0" presId="urn:microsoft.com/office/officeart/2018/2/layout/IconLabelDescriptionList"/>
    <dgm:cxn modelId="{0F88702C-2AA6-4730-8C61-FA415A126237}" type="presParOf" srcId="{9E0DC69A-C531-462B-BC30-3392B282DCF2}" destId="{C3444B08-6E1C-43BF-A5D3-05A04DBAA6FF}" srcOrd="1" destOrd="0" presId="urn:microsoft.com/office/officeart/2018/2/layout/IconLabelDescriptionList"/>
    <dgm:cxn modelId="{1F790D76-1B8F-4EED-97B6-88B32445BC0A}" type="presParOf" srcId="{9E0DC69A-C531-462B-BC30-3392B282DCF2}" destId="{74207A70-2912-4F34-9A47-8AEBAB280F99}" srcOrd="2" destOrd="0" presId="urn:microsoft.com/office/officeart/2018/2/layout/IconLabelDescriptionList"/>
    <dgm:cxn modelId="{6AC7B108-A21D-45EF-80FE-9AF1AB3A1C71}" type="presParOf" srcId="{9E0DC69A-C531-462B-BC30-3392B282DCF2}" destId="{C6C0D9CC-86CA-4B0C-B4EF-9A24BDDF8B61}" srcOrd="3" destOrd="0" presId="urn:microsoft.com/office/officeart/2018/2/layout/IconLabelDescriptionList"/>
    <dgm:cxn modelId="{209174AB-9298-448A-984D-39CDCEE2B97E}" type="presParOf" srcId="{9E0DC69A-C531-462B-BC30-3392B282DCF2}" destId="{6565F9F0-4839-452E-9AEB-96596D45D10D}" srcOrd="4" destOrd="0" presId="urn:microsoft.com/office/officeart/2018/2/layout/IconLabelDescriptionList"/>
    <dgm:cxn modelId="{4912F1F8-BB87-4B56-A7A4-82587DD02EB3}" type="presParOf" srcId="{E050D709-E6B2-4597-AEC2-822214E7398F}" destId="{2337D431-B6C6-4C29-B533-AB98E308BE3A}" srcOrd="1" destOrd="0" presId="urn:microsoft.com/office/officeart/2018/2/layout/IconLabelDescriptionList"/>
    <dgm:cxn modelId="{71EC9150-BB81-48E3-BAAB-F0DDDDD0E553}" type="presParOf" srcId="{E050D709-E6B2-4597-AEC2-822214E7398F}" destId="{CC18DF9F-7B24-41AE-A8F2-3D3E84658C8D}" srcOrd="2" destOrd="0" presId="urn:microsoft.com/office/officeart/2018/2/layout/IconLabelDescriptionList"/>
    <dgm:cxn modelId="{4A242701-7153-4C94-B6D6-F854D20D796A}" type="presParOf" srcId="{CC18DF9F-7B24-41AE-A8F2-3D3E84658C8D}" destId="{63F3509A-4EA5-455B-9C5C-33166819EFD6}" srcOrd="0" destOrd="0" presId="urn:microsoft.com/office/officeart/2018/2/layout/IconLabelDescriptionList"/>
    <dgm:cxn modelId="{227B5BBC-2D84-40C6-86E1-149E0E0C2104}" type="presParOf" srcId="{CC18DF9F-7B24-41AE-A8F2-3D3E84658C8D}" destId="{6EB2B706-BA1E-4A72-AB71-AD0C4B4626F8}" srcOrd="1" destOrd="0" presId="urn:microsoft.com/office/officeart/2018/2/layout/IconLabelDescriptionList"/>
    <dgm:cxn modelId="{B5B6E684-7253-472D-92C6-42C44709D49A}" type="presParOf" srcId="{CC18DF9F-7B24-41AE-A8F2-3D3E84658C8D}" destId="{C8673AFA-8BCC-47FB-845E-EFCE00D069AA}" srcOrd="2" destOrd="0" presId="urn:microsoft.com/office/officeart/2018/2/layout/IconLabelDescriptionList"/>
    <dgm:cxn modelId="{73A9CD6E-A71F-4ACB-92C7-1805C130024C}" type="presParOf" srcId="{CC18DF9F-7B24-41AE-A8F2-3D3E84658C8D}" destId="{BC727B64-7E88-414E-AAB6-572E915C18E4}" srcOrd="3" destOrd="0" presId="urn:microsoft.com/office/officeart/2018/2/layout/IconLabelDescriptionList"/>
    <dgm:cxn modelId="{A62CD7E1-5BC1-4B96-B9D6-1207320AF840}" type="presParOf" srcId="{CC18DF9F-7B24-41AE-A8F2-3D3E84658C8D}" destId="{5491C47B-8005-494A-AF1C-C5DC715B4D79}"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2010CE-26AD-4264-B856-F09D41C72BF3}">
      <dsp:nvSpPr>
        <dsp:cNvPr id="0" name=""/>
        <dsp:cNvSpPr/>
      </dsp:nvSpPr>
      <dsp:spPr>
        <a:xfrm>
          <a:off x="1405361" y="168218"/>
          <a:ext cx="1450043" cy="145004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207A70-2912-4F34-9A47-8AEBAB280F99}">
      <dsp:nvSpPr>
        <dsp:cNvPr id="0" name=""/>
        <dsp:cNvSpPr/>
      </dsp:nvSpPr>
      <dsp:spPr>
        <a:xfrm>
          <a:off x="143427" y="1801629"/>
          <a:ext cx="5129010" cy="621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pt-BR" sz="2000" kern="1200" dirty="0">
              <a:solidFill>
                <a:schemeClr val="accent1">
                  <a:lumMod val="50000"/>
                </a:schemeClr>
              </a:solidFill>
              <a:latin typeface="Arial" panose="020B0604020202020204" pitchFamily="34" charset="0"/>
              <a:cs typeface="Arial" panose="020B0604020202020204" pitchFamily="34" charset="0"/>
            </a:rPr>
            <a:t>Os recursos são geridos por um Comitê Orientador composto por:</a:t>
          </a:r>
          <a:endParaRPr lang="en-US" sz="2000" kern="1200" dirty="0">
            <a:solidFill>
              <a:schemeClr val="accent1">
                <a:lumMod val="50000"/>
              </a:schemeClr>
            </a:solidFill>
            <a:latin typeface="Arial" panose="020B0604020202020204" pitchFamily="34" charset="0"/>
            <a:cs typeface="Arial" panose="020B0604020202020204" pitchFamily="34" charset="0"/>
          </a:endParaRPr>
        </a:p>
      </dsp:txBody>
      <dsp:txXfrm>
        <a:off x="143427" y="1801629"/>
        <a:ext cx="5129010" cy="621447"/>
      </dsp:txXfrm>
    </dsp:sp>
    <dsp:sp modelId="{6565F9F0-4839-452E-9AEB-96596D45D10D}">
      <dsp:nvSpPr>
        <dsp:cNvPr id="0" name=""/>
        <dsp:cNvSpPr/>
      </dsp:nvSpPr>
      <dsp:spPr>
        <a:xfrm>
          <a:off x="198508" y="2631546"/>
          <a:ext cx="4377847" cy="364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00000"/>
            </a:lnSpc>
            <a:spcBef>
              <a:spcPct val="0"/>
            </a:spcBef>
            <a:spcAft>
              <a:spcPct val="35000"/>
            </a:spcAft>
            <a:buNone/>
          </a:pPr>
          <a:r>
            <a:rPr lang="pt-BR" sz="1600" kern="1200" dirty="0">
              <a:latin typeface="Arial" panose="020B0604020202020204" pitchFamily="34" charset="0"/>
              <a:cs typeface="Arial" panose="020B0604020202020204" pitchFamily="34" charset="0"/>
            </a:rPr>
            <a:t>- 2 representantes da União Federal</a:t>
          </a:r>
        </a:p>
        <a:p>
          <a:pPr marL="0" lvl="0" indent="0" algn="l" defTabSz="711200">
            <a:lnSpc>
              <a:spcPct val="100000"/>
            </a:lnSpc>
            <a:spcBef>
              <a:spcPct val="0"/>
            </a:spcBef>
            <a:spcAft>
              <a:spcPct val="35000"/>
            </a:spcAft>
            <a:buNone/>
          </a:pPr>
          <a:r>
            <a:rPr lang="pt-BR" sz="1600" kern="1200" dirty="0">
              <a:latin typeface="Arial" panose="020B0604020202020204" pitchFamily="34" charset="0"/>
              <a:cs typeface="Arial" panose="020B0604020202020204" pitchFamily="34" charset="0"/>
            </a:rPr>
            <a:t>- 2 representantes do Estado.</a:t>
          </a:r>
          <a:endParaRPr lang="en-US" sz="1600" kern="1200" dirty="0">
            <a:latin typeface="Arial" panose="020B0604020202020204" pitchFamily="34" charset="0"/>
            <a:cs typeface="Arial" panose="020B0604020202020204" pitchFamily="34" charset="0"/>
          </a:endParaRPr>
        </a:p>
      </dsp:txBody>
      <dsp:txXfrm>
        <a:off x="198508" y="2631546"/>
        <a:ext cx="4377847" cy="364104"/>
      </dsp:txXfrm>
    </dsp:sp>
    <dsp:sp modelId="{63F3509A-4EA5-455B-9C5C-33166819EFD6}">
      <dsp:nvSpPr>
        <dsp:cNvPr id="0" name=""/>
        <dsp:cNvSpPr/>
      </dsp:nvSpPr>
      <dsp:spPr>
        <a:xfrm>
          <a:off x="7420765" y="230454"/>
          <a:ext cx="1450043" cy="145004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8673AFA-8BCC-47FB-845E-EFCE00D069AA}">
      <dsp:nvSpPr>
        <dsp:cNvPr id="0" name=""/>
        <dsp:cNvSpPr/>
      </dsp:nvSpPr>
      <dsp:spPr>
        <a:xfrm>
          <a:off x="5833522" y="1768052"/>
          <a:ext cx="5947291" cy="6214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889000">
            <a:lnSpc>
              <a:spcPct val="100000"/>
            </a:lnSpc>
            <a:spcBef>
              <a:spcPct val="0"/>
            </a:spcBef>
            <a:spcAft>
              <a:spcPct val="35000"/>
            </a:spcAft>
            <a:buNone/>
            <a:defRPr b="1"/>
          </a:pPr>
          <a:r>
            <a:rPr lang="pt-BR" sz="2000" kern="1200" dirty="0">
              <a:solidFill>
                <a:schemeClr val="accent1">
                  <a:lumMod val="50000"/>
                </a:schemeClr>
              </a:solidFill>
              <a:latin typeface="Arial" panose="020B0604020202020204" pitchFamily="34" charset="0"/>
              <a:cs typeface="Arial" panose="020B0604020202020204" pitchFamily="34" charset="0"/>
            </a:rPr>
            <a:t>Atribuições do Comitê Orientador:</a:t>
          </a:r>
          <a:endParaRPr lang="en-US" sz="2000" kern="1200" dirty="0">
            <a:solidFill>
              <a:schemeClr val="accent1">
                <a:lumMod val="50000"/>
              </a:schemeClr>
            </a:solidFill>
            <a:latin typeface="Arial" panose="020B0604020202020204" pitchFamily="34" charset="0"/>
            <a:cs typeface="Arial" panose="020B0604020202020204" pitchFamily="34" charset="0"/>
          </a:endParaRPr>
        </a:p>
      </dsp:txBody>
      <dsp:txXfrm>
        <a:off x="5833522" y="1768052"/>
        <a:ext cx="5947291" cy="621447"/>
      </dsp:txXfrm>
    </dsp:sp>
    <dsp:sp modelId="{5491C47B-8005-494A-AF1C-C5DC715B4D79}">
      <dsp:nvSpPr>
        <dsp:cNvPr id="0" name=""/>
        <dsp:cNvSpPr/>
      </dsp:nvSpPr>
      <dsp:spPr>
        <a:xfrm>
          <a:off x="5833522" y="2559828"/>
          <a:ext cx="5469439" cy="364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150000"/>
            </a:lnSpc>
            <a:spcBef>
              <a:spcPct val="0"/>
            </a:spcBef>
            <a:spcAft>
              <a:spcPct val="35000"/>
            </a:spcAft>
            <a:buNone/>
          </a:pPr>
          <a:r>
            <a:rPr lang="pt-BR" sz="1600" kern="1200" dirty="0">
              <a:latin typeface="Arial" panose="020B0604020202020204" pitchFamily="34" charset="0"/>
              <a:cs typeface="Arial" panose="020B0604020202020204" pitchFamily="34" charset="0"/>
            </a:rPr>
            <a:t>- Propor a alocação dos recursos para o saneamento básico;</a:t>
          </a:r>
          <a:endParaRPr lang="en-US" sz="1600" kern="1200" dirty="0">
            <a:latin typeface="Arial" panose="020B0604020202020204" pitchFamily="34" charset="0"/>
            <a:cs typeface="Arial" panose="020B0604020202020204" pitchFamily="34" charset="0"/>
          </a:endParaRPr>
        </a:p>
        <a:p>
          <a:pPr marL="0" lvl="0" indent="0" algn="l" defTabSz="711200">
            <a:lnSpc>
              <a:spcPct val="150000"/>
            </a:lnSpc>
            <a:spcBef>
              <a:spcPct val="0"/>
            </a:spcBef>
            <a:spcAft>
              <a:spcPct val="35000"/>
            </a:spcAft>
            <a:buNone/>
          </a:pPr>
          <a:r>
            <a:rPr lang="pt-BR" sz="1600" kern="1200" dirty="0">
              <a:latin typeface="Arial" panose="020B0604020202020204" pitchFamily="34" charset="0"/>
              <a:cs typeface="Arial" panose="020B0604020202020204" pitchFamily="34" charset="0"/>
            </a:rPr>
            <a:t>- Estabelecer o valor a ser alocado em cada projeto;</a:t>
          </a:r>
          <a:endParaRPr lang="en-US" sz="1600" kern="1200" dirty="0">
            <a:latin typeface="Arial" panose="020B0604020202020204" pitchFamily="34" charset="0"/>
            <a:cs typeface="Arial" panose="020B0604020202020204" pitchFamily="34" charset="0"/>
          </a:endParaRPr>
        </a:p>
        <a:p>
          <a:pPr marL="0" lvl="0" indent="0" algn="l" defTabSz="711200">
            <a:lnSpc>
              <a:spcPct val="150000"/>
            </a:lnSpc>
            <a:spcBef>
              <a:spcPct val="0"/>
            </a:spcBef>
            <a:spcAft>
              <a:spcPct val="35000"/>
            </a:spcAft>
            <a:buNone/>
          </a:pPr>
          <a:r>
            <a:rPr lang="pt-BR" sz="1600" kern="1200" dirty="0">
              <a:latin typeface="Arial" panose="020B0604020202020204" pitchFamily="34" charset="0"/>
              <a:cs typeface="Arial" panose="020B0604020202020204" pitchFamily="34" charset="0"/>
            </a:rPr>
            <a:t>- Monitorar as atividades desenvolvidas e avaliar os resultados obtidos.</a:t>
          </a:r>
          <a:endParaRPr lang="en-US" sz="1600" kern="1200" dirty="0">
            <a:latin typeface="Arial" panose="020B0604020202020204" pitchFamily="34" charset="0"/>
            <a:cs typeface="Arial" panose="020B0604020202020204" pitchFamily="34" charset="0"/>
          </a:endParaRPr>
        </a:p>
      </dsp:txBody>
      <dsp:txXfrm>
        <a:off x="5833522" y="2559828"/>
        <a:ext cx="5469439" cy="364104"/>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79942A02-FB54-4348-9970-25B437065BF1}" type="datetimeFigureOut">
              <a:rPr lang="pt-BR" smtClean="0"/>
              <a:t>27/01/2026</a:t>
            </a:fld>
            <a:endParaRPr lang="pt-BR"/>
          </a:p>
        </p:txBody>
      </p:sp>
      <p:sp>
        <p:nvSpPr>
          <p:cNvPr id="4" name="Espaço Reservado para Imagem de Slide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C040E0F8-91EA-431D-812B-76F4365AE82C}" type="slidenum">
              <a:rPr lang="pt-BR" smtClean="0"/>
              <a:t>‹nº›</a:t>
            </a:fld>
            <a:endParaRPr lang="pt-BR"/>
          </a:p>
        </p:txBody>
      </p:sp>
    </p:spTree>
    <p:extLst>
      <p:ext uri="{BB962C8B-B14F-4D97-AF65-F5344CB8AC3E}">
        <p14:creationId xmlns:p14="http://schemas.microsoft.com/office/powerpoint/2010/main" val="1479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2374529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09C6C-D4DA-498D-34FB-76654240C6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54F7F5-E6A4-344B-4CAC-7A87986A69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3871D-7E07-F0AE-E085-9520304770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3019285-012A-DC79-B78E-64D032D3506E}"/>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9000553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0F374-1577-C6BA-70E2-70A6FC9DF9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C53DD-D906-7AA5-D040-04AE00BEBE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B788E-4CA0-0CBE-83F1-90DD74593E8F}"/>
              </a:ext>
            </a:extLst>
          </p:cNvPr>
          <p:cNvSpPr>
            <a:spLocks noGrp="1"/>
          </p:cNvSpPr>
          <p:nvPr>
            <p:ph type="body" idx="1"/>
          </p:nvPr>
        </p:nvSpPr>
        <p:spPr/>
        <p:txBody>
          <a:bodyPr/>
          <a:lstStyle/>
          <a:p>
            <a:pPr lvl="0"/>
            <a:r>
              <a:rPr lang="pt-BR" dirty="0"/>
              <a:t>Apesar dos desafios no financiamento do saneamento, o Acordo Judicial de Reparação pelo rompimento da barragem de Fundão garantiu R$ 3,46 bilhões para investimentos em 33 municípios capixabas — 27 na bacia do Rio Doce, 5 no litoral norte e Anchieta. Os recursos, repassados por Vale, BHP e Samarco ao longo de 20 anos (iniciados em 2024), serão essenciais para a universalização do saneamento nesses municípios e não poderão ser incluídos na base tarifária cobrada dos usuários.</a:t>
            </a:r>
            <a:endParaRPr lang="en-US" dirty="0"/>
          </a:p>
        </p:txBody>
      </p:sp>
      <p:sp>
        <p:nvSpPr>
          <p:cNvPr id="4" name="Slide Number Placeholder 3">
            <a:extLst>
              <a:ext uri="{FF2B5EF4-FFF2-40B4-BE49-F238E27FC236}">
                <a16:creationId xmlns:a16="http://schemas.microsoft.com/office/drawing/2014/main" id="{17B4E211-31A0-4439-C242-B72C33DCBCF2}"/>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662236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BR" dirty="0"/>
              <a:t>Em 2020 foi promulgado o Novo Marco Regulatório do Saneamento Básico no Brasil com vistas à universalização do saneamento (Lei 14.026/2020), que entre outras alterações, definiu metas de 99% de tratamento de água e 90% de coleta e tratamento de esgoto e exigiu dos estados a regionalização do saneamento;</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4055872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pt-BR" dirty="0"/>
              <a:t>A CESAN está executando um plano de investimentos para alcançar a universalização dos serviços de saneamento até 2030 nos 46 municípios onde atua com contratos regulares. Para ampliar a coleta e o tratamento de esgoto, foram licitadas duas novas </a:t>
            </a:r>
            <a:r>
              <a:rPr lang="pt-BR" dirty="0" err="1"/>
              <a:t>PPPs</a:t>
            </a:r>
            <a:r>
              <a:rPr lang="pt-BR" dirty="0"/>
              <a:t> que atenderão 43 municípios, complementando as três já existentes na Serra, Vila Velha e Cariacica. Nos 7 municípios com contratos vencidos, está em curso um processo conduzido pela SEDURB, MRAE e PGE para regularizar a situação contratual e permitir novos investimentos da CESAN. Nos 25 municípios atendidos por autarquias municipais, a situação de financiamento ainda é indefinida. A SEDURB está em tratativas avançadas com o BNDES para contratar estudos que diagnostiquem a situação e proponham soluções que permitam a universalização dos serviços nesses municípios até 2033.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13430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pt-BR" dirty="0"/>
              <a:t>Dois grandes desafios ainda precisam ser enfrentados: a criação de uma política estadual de saneamento rural e uma política de manejo de águas pluviais urbanas (drenagem), ambas inexistentes atualmente. O Ceará é referência nacional em saneamento rural com o modelo SISAR. A drenagem urbana é um desafio crescente diante das mudanças climáticas. Para avançar, são necessários instrumentos legais. Nesse sentido, a SEDURB elaborou uma nova proposta de legislação estadual de saneamento, moderna e alinhada ao novo marco legal, pronta para ser encaminhada à Assembleia Legislativa.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5588438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pt-BR" dirty="0"/>
              <a:t>Apesar dos desafios no financiamento do saneamento, o Acordo Judicial de Reparação pelo rompimento da barragem de Fundão garantiu R$ 3,46 bilhões para investimentos em 33 municípios capixabas — 27 na bacia do Rio Doce, 5 no litoral norte e Anchieta. Os recursos, repassados por Vale, BHP e Samarco ao longo de 20 anos (iniciados em 2024), serão essenciais para a universalização do saneamento nesses municípios e não poderão ser incluídos na base tarifária cobrada dos usuários.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92911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pt-BR" dirty="0"/>
              <a:t>Apesar dos desafios no financiamento do saneamento, o Acordo Judicial de Reparação pelo rompimento da barragem de Fundão garantiu R$ 3,46 bilhões para investimentos em 33 municípios capixabas — 27 na bacia do Rio Doce, 5 no litoral norte e Anchieta. Os recursos, repassados por Vale, BHP e Samarco ao longo de 20 anos (iniciados em 2024), serão essenciais para a universalização do saneamento nesses municípios e não poderão ser incluídos na base tarifária cobrada dos usuários.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481862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E0EE57-37E3-4723-819C-F8EE6A601B78}"/>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34CA4E5E-EB4D-48D3-9C21-023466120B0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265D5C46-AC2A-4C6B-8D00-48C676B95284}"/>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5" name="Espaço Reservado para Rodapé 4">
            <a:extLst>
              <a:ext uri="{FF2B5EF4-FFF2-40B4-BE49-F238E27FC236}">
                <a16:creationId xmlns:a16="http://schemas.microsoft.com/office/drawing/2014/main" id="{D02B1C89-3EE2-4035-BA0A-E1D91CEDB11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2521528-9087-4E5C-B152-5991B898BEC2}"/>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3858527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69A2AC-8A08-41E5-9782-4501037F42E5}"/>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DB1F187-67CA-4B3E-AAE2-4DC39FFC38E8}"/>
              </a:ext>
            </a:extLst>
          </p:cNvPr>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B8C5FB21-49D0-4E56-802C-4DF5F77F8689}"/>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5" name="Espaço Reservado para Rodapé 4">
            <a:extLst>
              <a:ext uri="{FF2B5EF4-FFF2-40B4-BE49-F238E27FC236}">
                <a16:creationId xmlns:a16="http://schemas.microsoft.com/office/drawing/2014/main" id="{B1BA1425-983D-4218-9B96-0B55717F6D8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0C910A2-6A24-4164-942B-8D24365FAD56}"/>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23287018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8F39E4-53E0-48FD-80E2-3284972C14A0}"/>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69A24285-81DF-4B83-AFE6-90663FDA75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a:extLst>
              <a:ext uri="{FF2B5EF4-FFF2-40B4-BE49-F238E27FC236}">
                <a16:creationId xmlns:a16="http://schemas.microsoft.com/office/drawing/2014/main" id="{15E862BB-A571-4C41-A4EF-38BF65984F1E}"/>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5" name="Espaço Reservado para Rodapé 4">
            <a:extLst>
              <a:ext uri="{FF2B5EF4-FFF2-40B4-BE49-F238E27FC236}">
                <a16:creationId xmlns:a16="http://schemas.microsoft.com/office/drawing/2014/main" id="{4409A92E-41C8-4271-9E75-6B2ADE2B572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DA06ADE-4D89-4618-9F67-227BDE682690}"/>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1166096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262674-B820-4151-98F8-8F787B7B2BD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A1BED32-CAA6-420A-B40E-DB48A7671F59}"/>
              </a:ext>
            </a:extLst>
          </p:cNvPr>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05747029-125A-4E55-A188-A41D63C0498F}"/>
              </a:ext>
            </a:extLst>
          </p:cNvPr>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C65D8470-B993-48DF-ADE4-D1FF41BFAA38}"/>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6" name="Espaço Reservado para Rodapé 5">
            <a:extLst>
              <a:ext uri="{FF2B5EF4-FFF2-40B4-BE49-F238E27FC236}">
                <a16:creationId xmlns:a16="http://schemas.microsoft.com/office/drawing/2014/main" id="{52DCCDE5-1D38-40B2-AE40-126BF91C977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DD7E7EA-D221-444B-B1C7-6095DA2B2177}"/>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619111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096C1B-DF80-4C00-BD02-F6B2C81389AD}"/>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C98A903-CC3B-489E-ADF1-F6786E3C97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a:extLst>
              <a:ext uri="{FF2B5EF4-FFF2-40B4-BE49-F238E27FC236}">
                <a16:creationId xmlns:a16="http://schemas.microsoft.com/office/drawing/2014/main" id="{349BC883-DB6A-47F0-BB7C-47E709EB40D7}"/>
              </a:ext>
            </a:extLst>
          </p:cNvPr>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F54DAF9C-4B9C-4947-B058-D635B5EE54D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a:extLst>
              <a:ext uri="{FF2B5EF4-FFF2-40B4-BE49-F238E27FC236}">
                <a16:creationId xmlns:a16="http://schemas.microsoft.com/office/drawing/2014/main" id="{BB3414FE-ABF9-40F2-8A14-7B5FE6060F37}"/>
              </a:ext>
            </a:extLst>
          </p:cNvPr>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7AABF3CE-742D-460F-97FC-BA6FB21C948A}"/>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8" name="Espaço Reservado para Rodapé 7">
            <a:extLst>
              <a:ext uri="{FF2B5EF4-FFF2-40B4-BE49-F238E27FC236}">
                <a16:creationId xmlns:a16="http://schemas.microsoft.com/office/drawing/2014/main" id="{4793FC7B-E6A5-4741-81D8-47A11409415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747F87D-5814-4867-B31C-04AE079D4A44}"/>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28091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1667D3-C5C6-42C0-B3E6-FAA59DE66CD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BEF98418-C605-4EC1-99BC-CB24529B01E6}"/>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4" name="Espaço Reservado para Rodapé 3">
            <a:extLst>
              <a:ext uri="{FF2B5EF4-FFF2-40B4-BE49-F238E27FC236}">
                <a16:creationId xmlns:a16="http://schemas.microsoft.com/office/drawing/2014/main" id="{2D3DB24A-AD96-49CD-BEAE-7A415DD64460}"/>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B3DB7C68-4660-4921-9F01-4D4039EC9EB2}"/>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1934377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2DCC0A61-782E-493D-8501-24A4D3A533EA}"/>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3" name="Espaço Reservado para Rodapé 2">
            <a:extLst>
              <a:ext uri="{FF2B5EF4-FFF2-40B4-BE49-F238E27FC236}">
                <a16:creationId xmlns:a16="http://schemas.microsoft.com/office/drawing/2014/main" id="{9F75FBE0-341D-4610-B912-5F04B7F2E4F4}"/>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9F1ABD80-8F25-4E31-8FDD-A28F425B68BB}"/>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3326776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632ACD0-EA56-40D7-BE65-2188299FE2F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E7C030E-51C7-4D27-8A7C-11584CBAFD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12FA774F-DA58-425C-A505-9E76E18D3A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70C224C7-D1EB-4CDC-A063-2DE1BAEE1AC1}"/>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6" name="Espaço Reservado para Rodapé 5">
            <a:extLst>
              <a:ext uri="{FF2B5EF4-FFF2-40B4-BE49-F238E27FC236}">
                <a16:creationId xmlns:a16="http://schemas.microsoft.com/office/drawing/2014/main" id="{C6FB948C-7906-4A96-818F-1A3901B0CB3F}"/>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241AC4D6-970D-44E8-8F66-68390CC5A889}"/>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3563014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32048A-4B99-4A07-ACFC-85DDAF586024}"/>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3C7EEB2D-7939-4B1C-A5B2-5E41324157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28082F69-ABE4-4750-9598-55493E67C8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a:extLst>
              <a:ext uri="{FF2B5EF4-FFF2-40B4-BE49-F238E27FC236}">
                <a16:creationId xmlns:a16="http://schemas.microsoft.com/office/drawing/2014/main" id="{3880F5B2-9BBA-4CAD-9A1C-05A97040D7EF}"/>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6" name="Espaço Reservado para Rodapé 5">
            <a:extLst>
              <a:ext uri="{FF2B5EF4-FFF2-40B4-BE49-F238E27FC236}">
                <a16:creationId xmlns:a16="http://schemas.microsoft.com/office/drawing/2014/main" id="{19EF603F-8130-45C4-A625-B2CFF0AB554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F63A9DF-6B9B-4A56-A4F8-33857850A7B2}"/>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2563839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37877B-89D7-48CB-9F5E-42F6B124D63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141290B-A804-4C27-A468-599F8FCE0E96}"/>
              </a:ext>
            </a:extLst>
          </p:cNvPr>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84158C2-726D-4351-850D-3CFC8E50E3EC}"/>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5" name="Espaço Reservado para Rodapé 4">
            <a:extLst>
              <a:ext uri="{FF2B5EF4-FFF2-40B4-BE49-F238E27FC236}">
                <a16:creationId xmlns:a16="http://schemas.microsoft.com/office/drawing/2014/main" id="{E151BD6F-F940-4AA7-9551-7E775FB045C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A2BE48F-58F6-4A12-BE71-339669EF2571}"/>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1768695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17129F04-5084-4FB0-A7C7-89FC4A90370A}"/>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324D7EC6-FB3C-4653-BF96-62055FD5A35C}"/>
              </a:ext>
            </a:extLst>
          </p:cNvPr>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F1FA503-B59A-4DE4-9E94-5BA0AFFB5263}"/>
              </a:ext>
            </a:extLst>
          </p:cNvPr>
          <p:cNvSpPr>
            <a:spLocks noGrp="1"/>
          </p:cNvSpPr>
          <p:nvPr>
            <p:ph type="dt" sz="half" idx="10"/>
          </p:nvPr>
        </p:nvSpPr>
        <p:spPr/>
        <p:txBody>
          <a:bodyPr/>
          <a:lstStyle/>
          <a:p>
            <a:fld id="{C73E5B58-D786-435F-A919-58011293E97C}" type="datetimeFigureOut">
              <a:rPr lang="pt-BR" smtClean="0"/>
              <a:t>27/01/2026</a:t>
            </a:fld>
            <a:endParaRPr lang="pt-BR"/>
          </a:p>
        </p:txBody>
      </p:sp>
      <p:sp>
        <p:nvSpPr>
          <p:cNvPr id="5" name="Espaço Reservado para Rodapé 4">
            <a:extLst>
              <a:ext uri="{FF2B5EF4-FFF2-40B4-BE49-F238E27FC236}">
                <a16:creationId xmlns:a16="http://schemas.microsoft.com/office/drawing/2014/main" id="{D8152308-ED3B-4921-A119-8C517321BD4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A7CAB642-6C44-4209-ADB1-FBF4EA72DA70}"/>
              </a:ext>
            </a:extLst>
          </p:cNvPr>
          <p:cNvSpPr>
            <a:spLocks noGrp="1"/>
          </p:cNvSpPr>
          <p:nvPr>
            <p:ph type="sldNum" sz="quarter" idx="12"/>
          </p:nvPr>
        </p:nvSpPr>
        <p:spPr/>
        <p:txBody>
          <a:bodyPr/>
          <a:lstStyle/>
          <a:p>
            <a:fld id="{40764477-3F28-4C92-806C-9E0AF1E35499}" type="slidenum">
              <a:rPr lang="pt-BR" smtClean="0"/>
              <a:t>‹nº›</a:t>
            </a:fld>
            <a:endParaRPr lang="pt-BR"/>
          </a:p>
        </p:txBody>
      </p:sp>
    </p:spTree>
    <p:extLst>
      <p:ext uri="{BB962C8B-B14F-4D97-AF65-F5344CB8AC3E}">
        <p14:creationId xmlns:p14="http://schemas.microsoft.com/office/powerpoint/2010/main" val="40615144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lide 1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3007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2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20322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6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81206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Slide 7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949325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Slide 8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622541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Slide 10 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2918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Layout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6325288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Imagem com Legenda">
    <p:spTree>
      <p:nvGrpSpPr>
        <p:cNvPr id="1" name=""/>
        <p:cNvGrpSpPr/>
        <p:nvPr/>
      </p:nvGrpSpPr>
      <p:grpSpPr>
        <a:xfrm>
          <a:off x="0" y="0"/>
          <a:ext cx="0" cy="0"/>
          <a:chOff x="0" y="0"/>
          <a:chExt cx="0" cy="0"/>
        </a:xfrm>
      </p:grpSpPr>
    </p:spTree>
    <p:extLst>
      <p:ext uri="{BB962C8B-B14F-4D97-AF65-F5344CB8AC3E}">
        <p14:creationId xmlns:p14="http://schemas.microsoft.com/office/powerpoint/2010/main" val="4050270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4D890702-E364-48C3-9AB5-0A71BB55F19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B2A7D2B3-F3BC-41FE-A0E5-58443FF37F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0B989DB-C733-421C-AC9E-A3440E0C0E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3E5B58-D786-435F-A919-58011293E97C}" type="datetimeFigureOut">
              <a:rPr lang="pt-BR" smtClean="0"/>
              <a:t>27/01/2026</a:t>
            </a:fld>
            <a:endParaRPr lang="pt-BR"/>
          </a:p>
        </p:txBody>
      </p:sp>
      <p:sp>
        <p:nvSpPr>
          <p:cNvPr id="5" name="Espaço Reservado para Rodapé 4">
            <a:extLst>
              <a:ext uri="{FF2B5EF4-FFF2-40B4-BE49-F238E27FC236}">
                <a16:creationId xmlns:a16="http://schemas.microsoft.com/office/drawing/2014/main" id="{0829949A-9F6B-42F1-8BC8-723E1AAB22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DE74D515-1A33-4A1C-AC34-216FAB8F74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764477-3F28-4C92-806C-9E0AF1E35499}" type="slidenum">
              <a:rPr lang="pt-BR" smtClean="0"/>
              <a:t>‹nº›</a:t>
            </a:fld>
            <a:endParaRPr lang="pt-BR"/>
          </a:p>
        </p:txBody>
      </p:sp>
    </p:spTree>
    <p:extLst>
      <p:ext uri="{BB962C8B-B14F-4D97-AF65-F5344CB8AC3E}">
        <p14:creationId xmlns:p14="http://schemas.microsoft.com/office/powerpoint/2010/main" val="639970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5" r:id="rId14"/>
    <p:sldLayoutId id="2147483666" r:id="rId15"/>
    <p:sldLayoutId id="2147483667" r:id="rId16"/>
    <p:sldLayoutId id="2147483669" r:id="rId17"/>
    <p:sldLayoutId id="2147483670" r:id="rId18"/>
    <p:sldLayoutId id="2147483671"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slideLayout" Target="../slideLayouts/slideLayout19.xml"/><Relationship Id="rId4" Type="http://schemas.openxmlformats.org/officeDocument/2006/relationships/tags" Target="../tags/tag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18.xml"/><Relationship Id="rId5" Type="http://schemas.openxmlformats.org/officeDocument/2006/relationships/image" Target="../media/image19.png"/><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a:extLst>
              <a:ext uri="{FF2B5EF4-FFF2-40B4-BE49-F238E27FC236}">
                <a16:creationId xmlns:a16="http://schemas.microsoft.com/office/drawing/2014/main" id="{A0FAA484-39F6-2E8D-5E51-A8ADFF996A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Imagem 5">
            <a:extLst>
              <a:ext uri="{FF2B5EF4-FFF2-40B4-BE49-F238E27FC236}">
                <a16:creationId xmlns:a16="http://schemas.microsoft.com/office/drawing/2014/main" id="{4850E829-1F7A-4D09-9CC0-F958F87C77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0768" y="6292715"/>
            <a:ext cx="1475640" cy="357925"/>
          </a:xfrm>
          <a:prstGeom prst="rect">
            <a:avLst/>
          </a:prstGeom>
        </p:spPr>
      </p:pic>
      <p:pic>
        <p:nvPicPr>
          <p:cNvPr id="11" name="Imagem 10">
            <a:extLst>
              <a:ext uri="{FF2B5EF4-FFF2-40B4-BE49-F238E27FC236}">
                <a16:creationId xmlns:a16="http://schemas.microsoft.com/office/drawing/2014/main" id="{99971D22-F3C7-47D6-BD58-1907F27D6E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0514" y="5414560"/>
            <a:ext cx="1569741" cy="1443440"/>
          </a:xfrm>
          <a:prstGeom prst="rect">
            <a:avLst/>
          </a:prstGeom>
        </p:spPr>
      </p:pic>
    </p:spTree>
    <p:extLst>
      <p:ext uri="{BB962C8B-B14F-4D97-AF65-F5344CB8AC3E}">
        <p14:creationId xmlns:p14="http://schemas.microsoft.com/office/powerpoint/2010/main" val="37899851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AD9F06-1C58-9619-892D-C70C7DC29636}"/>
              </a:ext>
            </a:extLst>
          </p:cNvPr>
          <p:cNvSpPr>
            <a:spLocks noGrp="1"/>
          </p:cNvSpPr>
          <p:nvPr>
            <p:ph type="title"/>
          </p:nvPr>
        </p:nvSpPr>
        <p:spPr>
          <a:xfrm>
            <a:off x="1" y="179129"/>
            <a:ext cx="7593106" cy="549011"/>
          </a:xfrm>
          <a:noFill/>
          <a:ln/>
        </p:spPr>
        <p:txBody>
          <a:bodyPr wrap="square" lIns="0" tIns="0" rIns="0" bIns="0" rtlCol="0" anchor="t"/>
          <a:lstStyle/>
          <a:p>
            <a:pPr algn="ctr">
              <a:lnSpc>
                <a:spcPts val="4541"/>
              </a:lnSpc>
            </a:pPr>
            <a:r>
              <a:rPr lang="pt-BR" sz="3625" b="1" dirty="0">
                <a:solidFill>
                  <a:srgbClr val="002060"/>
                </a:solidFill>
                <a:latin typeface="Arial" panose="020B0604020202020204" pitchFamily="34" charset="0"/>
                <a:cs typeface="Arial" panose="020B0604020202020204" pitchFamily="34" charset="0"/>
              </a:rPr>
              <a:t>Anexo 9 Acordo – Bases</a:t>
            </a:r>
          </a:p>
        </p:txBody>
      </p:sp>
      <p:sp>
        <p:nvSpPr>
          <p:cNvPr id="3" name="Espaço Reservado para Conteúdo 2">
            <a:extLst>
              <a:ext uri="{FF2B5EF4-FFF2-40B4-BE49-F238E27FC236}">
                <a16:creationId xmlns:a16="http://schemas.microsoft.com/office/drawing/2014/main" id="{8077C967-1413-3887-7589-EE5E747C6B86}"/>
              </a:ext>
            </a:extLst>
          </p:cNvPr>
          <p:cNvSpPr>
            <a:spLocks noGrp="1"/>
          </p:cNvSpPr>
          <p:nvPr>
            <p:ph idx="1"/>
          </p:nvPr>
        </p:nvSpPr>
        <p:spPr>
          <a:xfrm>
            <a:off x="286327" y="932874"/>
            <a:ext cx="11279140" cy="5606471"/>
          </a:xfrm>
          <a:noFill/>
          <a:ln/>
        </p:spPr>
        <p:txBody>
          <a:bodyPr wrap="square" lIns="0" tIns="0" rIns="0" bIns="0" rtlCol="0" anchor="t">
            <a:normAutofit/>
          </a:bodyPr>
          <a:lstStyle/>
          <a:p>
            <a:pPr marL="0" algn="just">
              <a:lnSpc>
                <a:spcPct val="150000"/>
              </a:lnSpc>
            </a:pPr>
            <a:r>
              <a:rPr lang="pt-BR" sz="2000" dirty="0">
                <a:cs typeface="Arial" panose="020B0604020202020204" pitchFamily="34" charset="0"/>
              </a:rPr>
              <a:t>Valor do repasse R$ 3.460.000,000,00 </a:t>
            </a:r>
          </a:p>
          <a:p>
            <a:pPr marL="0" algn="just">
              <a:lnSpc>
                <a:spcPct val="150000"/>
              </a:lnSpc>
            </a:pPr>
            <a:r>
              <a:rPr lang="pt-BR" sz="2000" dirty="0">
                <a:cs typeface="Arial" panose="020B0604020202020204" pitchFamily="34" charset="0"/>
              </a:rPr>
              <a:t>Investimentos em saneamento (água, esgoto, resíduos sólidos e manejo de águas pluviais)</a:t>
            </a:r>
          </a:p>
          <a:p>
            <a:pPr marL="0" algn="just">
              <a:lnSpc>
                <a:spcPct val="150000"/>
              </a:lnSpc>
            </a:pPr>
            <a:r>
              <a:rPr lang="pt-BR" sz="2000">
                <a:cs typeface="Arial" panose="020B0604020202020204" pitchFamily="34" charset="0"/>
              </a:rPr>
              <a:t>Prazo </a:t>
            </a:r>
            <a:r>
              <a:rPr lang="pt-BR" sz="2000" dirty="0">
                <a:cs typeface="Arial" panose="020B0604020202020204" pitchFamily="34" charset="0"/>
              </a:rPr>
              <a:t>para repasse - 20 parcelas anuais, até 2043:</a:t>
            </a:r>
          </a:p>
          <a:p>
            <a:pPr marL="0" algn="just">
              <a:lnSpc>
                <a:spcPct val="150000"/>
              </a:lnSpc>
            </a:pPr>
            <a:r>
              <a:rPr lang="pt-BR" sz="2000" dirty="0">
                <a:cs typeface="Arial" panose="020B0604020202020204" pitchFamily="34" charset="0"/>
              </a:rPr>
              <a:t>33 Municípios abrangidos: Bacia do Doce, Litoral Norte e Anchieta;</a:t>
            </a:r>
          </a:p>
          <a:p>
            <a:pPr marL="0" algn="just">
              <a:lnSpc>
                <a:spcPct val="150000"/>
              </a:lnSpc>
            </a:pPr>
            <a:r>
              <a:rPr lang="pt-BR" sz="2000" dirty="0">
                <a:cs typeface="Arial" panose="020B0604020202020204" pitchFamily="34" charset="0"/>
              </a:rPr>
              <a:t>16 Municípios fazem parte dos Estudos do BNDES</a:t>
            </a:r>
          </a:p>
          <a:p>
            <a:pPr marL="0" algn="just">
              <a:lnSpc>
                <a:spcPct val="150000"/>
              </a:lnSpc>
            </a:pPr>
            <a:endParaRPr lang="pt-BR" sz="2000" dirty="0">
              <a:cs typeface="Arial" panose="020B0604020202020204" pitchFamily="34" charset="0"/>
            </a:endParaRPr>
          </a:p>
        </p:txBody>
      </p:sp>
      <p:pic>
        <p:nvPicPr>
          <p:cNvPr id="5" name="Imagem 4">
            <a:extLst>
              <a:ext uri="{FF2B5EF4-FFF2-40B4-BE49-F238E27FC236}">
                <a16:creationId xmlns:a16="http://schemas.microsoft.com/office/drawing/2014/main" id="{21C6D73B-ACCC-F72D-AAD0-373F3D7519D3}"/>
              </a:ext>
            </a:extLst>
          </p:cNvPr>
          <p:cNvPicPr>
            <a:picLocks noChangeAspect="1"/>
          </p:cNvPicPr>
          <p:nvPr/>
        </p:nvPicPr>
        <p:blipFill>
          <a:blip r:embed="rId2">
            <a:extLst>
              <a:ext uri="{28A0092B-C50C-407E-A947-70E740481C1C}">
                <a14:useLocalDpi xmlns:a14="http://schemas.microsoft.com/office/drawing/2010/main" val="0"/>
              </a:ext>
            </a:extLst>
          </a:blip>
          <a:srcRect t="12766" b="12924"/>
          <a:stretch>
            <a:fillRect/>
          </a:stretch>
        </p:blipFill>
        <p:spPr>
          <a:xfrm>
            <a:off x="8098971" y="2943133"/>
            <a:ext cx="3570963" cy="1769074"/>
          </a:xfrm>
          <a:prstGeom prst="rect">
            <a:avLst/>
          </a:prstGeom>
        </p:spPr>
      </p:pic>
    </p:spTree>
    <p:extLst>
      <p:ext uri="{BB962C8B-B14F-4D97-AF65-F5344CB8AC3E}">
        <p14:creationId xmlns:p14="http://schemas.microsoft.com/office/powerpoint/2010/main" val="5820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7333F-77EF-5AC5-8E79-EFB7AA45C27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0581AF7C-D26E-3F0B-A7AE-7371AFA27209}"/>
              </a:ext>
            </a:extLst>
          </p:cNvPr>
          <p:cNvSpPr>
            <a:spLocks noGrp="1"/>
          </p:cNvSpPr>
          <p:nvPr>
            <p:ph type="title"/>
          </p:nvPr>
        </p:nvSpPr>
        <p:spPr>
          <a:xfrm>
            <a:off x="838200" y="365125"/>
            <a:ext cx="10515600" cy="1325563"/>
          </a:xfrm>
          <a:noFill/>
          <a:ln/>
        </p:spPr>
        <p:txBody>
          <a:bodyPr vert="horz" wrap="square" lIns="0" tIns="0" rIns="0" bIns="0" rtlCol="0" anchor="t">
            <a:normAutofit/>
          </a:bodyPr>
          <a:lstStyle/>
          <a:p>
            <a:pPr algn="ctr">
              <a:lnSpc>
                <a:spcPts val="4541"/>
              </a:lnSpc>
            </a:pPr>
            <a:r>
              <a:rPr lang="pt-BR" sz="3625" b="1" dirty="0">
                <a:solidFill>
                  <a:srgbClr val="002060"/>
                </a:solidFill>
                <a:latin typeface="Arial" panose="020B0604020202020204" pitchFamily="34" charset="0"/>
                <a:cs typeface="Arial" panose="020B0604020202020204" pitchFamily="34" charset="0"/>
              </a:rPr>
              <a:t>Anexo 9 Acordo – Comitê Orientador</a:t>
            </a:r>
          </a:p>
        </p:txBody>
      </p:sp>
      <p:graphicFrame>
        <p:nvGraphicFramePr>
          <p:cNvPr id="14" name="Espaço Reservado para Conteúdo 2">
            <a:extLst>
              <a:ext uri="{FF2B5EF4-FFF2-40B4-BE49-F238E27FC236}">
                <a16:creationId xmlns:a16="http://schemas.microsoft.com/office/drawing/2014/main" id="{B58787BD-6C8E-EC80-FE69-A0EFFE761B66}"/>
              </a:ext>
            </a:extLst>
          </p:cNvPr>
          <p:cNvGraphicFramePr>
            <a:graphicFrameLocks noGrp="1"/>
          </p:cNvGraphicFramePr>
          <p:nvPr>
            <p:ph idx="1"/>
            <p:extLst>
              <p:ext uri="{D42A27DB-BD31-4B8C-83A1-F6EECF244321}">
                <p14:modId xmlns:p14="http://schemas.microsoft.com/office/powerpoint/2010/main" val="3560376638"/>
              </p:ext>
            </p:extLst>
          </p:nvPr>
        </p:nvGraphicFramePr>
        <p:xfrm>
          <a:off x="262467" y="797454"/>
          <a:ext cx="11819466" cy="57811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84176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13753-97E2-3813-4280-BF1C1D59C7AB}"/>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86A74587-4873-F604-C585-E02C74A681FB}"/>
              </a:ext>
            </a:extLst>
          </p:cNvPr>
          <p:cNvSpPr>
            <a:spLocks noGrp="1"/>
          </p:cNvSpPr>
          <p:nvPr>
            <p:ph type="title"/>
          </p:nvPr>
        </p:nvSpPr>
        <p:spPr>
          <a:xfrm>
            <a:off x="1" y="400096"/>
            <a:ext cx="12191999" cy="704274"/>
          </a:xfrm>
          <a:noFill/>
          <a:ln/>
        </p:spPr>
        <p:txBody>
          <a:bodyPr vert="horz" wrap="square" lIns="0" tIns="0" rIns="0" bIns="0" rtlCol="0" anchor="t">
            <a:normAutofit/>
          </a:bodyPr>
          <a:lstStyle/>
          <a:p>
            <a:pPr algn="ctr">
              <a:lnSpc>
                <a:spcPts val="4541"/>
              </a:lnSpc>
            </a:pPr>
            <a:r>
              <a:rPr lang="pt-BR" sz="3625" b="1" dirty="0">
                <a:solidFill>
                  <a:srgbClr val="002060"/>
                </a:solidFill>
                <a:latin typeface="Arial" panose="020B0604020202020204" pitchFamily="34" charset="0"/>
                <a:cs typeface="Arial" panose="020B0604020202020204" pitchFamily="34" charset="0"/>
              </a:rPr>
              <a:t>Anexo 9 Acordo – Utilização dos recursos</a:t>
            </a:r>
          </a:p>
        </p:txBody>
      </p:sp>
      <p:sp>
        <p:nvSpPr>
          <p:cNvPr id="3" name="Espaço Reservado para Conteúdo 2">
            <a:extLst>
              <a:ext uri="{FF2B5EF4-FFF2-40B4-BE49-F238E27FC236}">
                <a16:creationId xmlns:a16="http://schemas.microsoft.com/office/drawing/2014/main" id="{88C8C126-2FC7-3686-063D-CF91C60CE8BA}"/>
              </a:ext>
            </a:extLst>
          </p:cNvPr>
          <p:cNvSpPr>
            <a:spLocks noGrp="1"/>
          </p:cNvSpPr>
          <p:nvPr>
            <p:ph idx="1"/>
          </p:nvPr>
        </p:nvSpPr>
        <p:spPr>
          <a:xfrm>
            <a:off x="176259" y="2021533"/>
            <a:ext cx="7071207" cy="2669000"/>
          </a:xfrm>
          <a:noFill/>
          <a:ln/>
        </p:spPr>
        <p:txBody>
          <a:bodyPr vert="horz" wrap="square" lIns="0" tIns="0" rIns="0" bIns="0" rtlCol="0" anchor="t">
            <a:normAutofit/>
          </a:bodyPr>
          <a:lstStyle/>
          <a:p>
            <a:pPr marL="0" algn="just">
              <a:lnSpc>
                <a:spcPct val="150000"/>
              </a:lnSpc>
            </a:pPr>
            <a:r>
              <a:rPr lang="pt-BR" sz="2000" dirty="0">
                <a:cs typeface="Arial" panose="020B0604020202020204" pitchFamily="34" charset="0"/>
              </a:rPr>
              <a:t>No Projeto Universaliza.ES os recursos serão utilizados:</a:t>
            </a:r>
          </a:p>
          <a:p>
            <a:pPr marL="457200" lvl="2" algn="just">
              <a:lnSpc>
                <a:spcPct val="150000"/>
              </a:lnSpc>
              <a:spcBef>
                <a:spcPts val="1000"/>
              </a:spcBef>
            </a:pPr>
            <a:r>
              <a:rPr lang="pt-BR" sz="1600" dirty="0">
                <a:cs typeface="Arial" panose="020B0604020202020204" pitchFamily="34" charset="0"/>
              </a:rPr>
              <a:t>Para o pagamento de todos os Estudos que serão realizados pelo BNDES – </a:t>
            </a:r>
            <a:br>
              <a:rPr lang="pt-BR" sz="1600" dirty="0">
                <a:cs typeface="Arial" panose="020B0604020202020204" pitchFamily="34" charset="0"/>
              </a:rPr>
            </a:br>
            <a:r>
              <a:rPr lang="pt-BR" sz="1600" dirty="0">
                <a:cs typeface="Arial" panose="020B0604020202020204" pitchFamily="34" charset="0"/>
              </a:rPr>
              <a:t>R$ 9.547 milhões (para todos os 32 municípios);</a:t>
            </a:r>
          </a:p>
          <a:p>
            <a:pPr marL="457200" lvl="2" algn="just">
              <a:lnSpc>
                <a:spcPct val="150000"/>
              </a:lnSpc>
              <a:spcBef>
                <a:spcPts val="1000"/>
              </a:spcBef>
            </a:pPr>
            <a:r>
              <a:rPr lang="pt-BR" sz="1600" dirty="0">
                <a:cs typeface="Arial" panose="020B0604020202020204" pitchFamily="34" charset="0"/>
              </a:rPr>
              <a:t>Contraprestação para a amortização dos investimentos que forem realizados; </a:t>
            </a:r>
          </a:p>
        </p:txBody>
      </p:sp>
      <p:pic>
        <p:nvPicPr>
          <p:cNvPr id="5" name="Imagem 4">
            <a:extLst>
              <a:ext uri="{FF2B5EF4-FFF2-40B4-BE49-F238E27FC236}">
                <a16:creationId xmlns:a16="http://schemas.microsoft.com/office/drawing/2014/main" id="{4E322F06-5F3A-CF13-F317-70CEEEEBFFC1}"/>
              </a:ext>
            </a:extLst>
          </p:cNvPr>
          <p:cNvPicPr>
            <a:picLocks noChangeAspect="1"/>
          </p:cNvPicPr>
          <p:nvPr/>
        </p:nvPicPr>
        <p:blipFill>
          <a:blip r:embed="rId2"/>
          <a:stretch>
            <a:fillRect/>
          </a:stretch>
        </p:blipFill>
        <p:spPr>
          <a:xfrm>
            <a:off x="7594643" y="2405304"/>
            <a:ext cx="4114801" cy="2743200"/>
          </a:xfrm>
          <a:prstGeom prst="rect">
            <a:avLst/>
          </a:prstGeom>
        </p:spPr>
      </p:pic>
    </p:spTree>
    <p:extLst>
      <p:ext uri="{BB962C8B-B14F-4D97-AF65-F5344CB8AC3E}">
        <p14:creationId xmlns:p14="http://schemas.microsoft.com/office/powerpoint/2010/main" val="1230623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22CB7-F78C-6A04-5DAF-233B7993B034}"/>
            </a:ext>
          </a:extLst>
        </p:cNvPr>
        <p:cNvGrpSpPr/>
        <p:nvPr/>
      </p:nvGrpSpPr>
      <p:grpSpPr>
        <a:xfrm>
          <a:off x="0" y="0"/>
          <a:ext cx="0" cy="0"/>
          <a:chOff x="0" y="0"/>
          <a:chExt cx="0" cy="0"/>
        </a:xfrm>
      </p:grpSpPr>
      <p:pic>
        <p:nvPicPr>
          <p:cNvPr id="8" name="Imagem 7">
            <a:extLst>
              <a:ext uri="{FF2B5EF4-FFF2-40B4-BE49-F238E27FC236}">
                <a16:creationId xmlns:a16="http://schemas.microsoft.com/office/drawing/2014/main" id="{A991617B-9CFC-6CBC-558B-1D9D03DBB5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4969933" cy="6837406"/>
          </a:xfrm>
          <a:prstGeom prst="rect">
            <a:avLst/>
          </a:prstGeom>
        </p:spPr>
      </p:pic>
      <p:sp>
        <p:nvSpPr>
          <p:cNvPr id="4" name="Text 1">
            <a:extLst>
              <a:ext uri="{FF2B5EF4-FFF2-40B4-BE49-F238E27FC236}">
                <a16:creationId xmlns:a16="http://schemas.microsoft.com/office/drawing/2014/main" id="{AAD322CE-A60E-DCE0-B07E-84915B8D45E7}"/>
              </a:ext>
            </a:extLst>
          </p:cNvPr>
          <p:cNvSpPr/>
          <p:nvPr/>
        </p:nvSpPr>
        <p:spPr>
          <a:xfrm>
            <a:off x="5434641" y="1786020"/>
            <a:ext cx="6244088" cy="3557767"/>
          </a:xfrm>
          <a:prstGeom prst="rect">
            <a:avLst/>
          </a:prstGeom>
          <a:noFill/>
          <a:ln/>
        </p:spPr>
        <p:txBody>
          <a:bodyPr wrap="square" lIns="0" tIns="0" rIns="0" bIns="0" rtlCol="0" anchor="t"/>
          <a:lstStyle/>
          <a:p>
            <a:pPr algn="just">
              <a:lnSpc>
                <a:spcPct val="150000"/>
              </a:lnSpc>
            </a:pPr>
            <a:r>
              <a:rPr lang="pt-BR" sz="2000" dirty="0">
                <a:ea typeface="DM Sans" pitchFamily="34" charset="-122"/>
                <a:cs typeface="Arial" panose="020B0604020202020204" pitchFamily="34" charset="0"/>
              </a:rPr>
              <a:t>Estruturação de projeto de concessões e/ou parcerias público-privadas (PPPs) dos serviços de abastecimento de água e esgotamento sanitário, com vistas à universalização em 32 municípios do Espírito Santo, elaboração do Plano da Microrregião de Águas e Esgoto do Espírito Santo e atualização dos Planos Municipais de Saneamento Básico dos 78 municípios.</a:t>
            </a:r>
            <a:endParaRPr lang="en-US" sz="2000" strike="sngStrike" dirty="0">
              <a:cs typeface="Arial" panose="020B0604020202020204" pitchFamily="34" charset="0"/>
            </a:endParaRPr>
          </a:p>
        </p:txBody>
      </p:sp>
      <p:sp>
        <p:nvSpPr>
          <p:cNvPr id="2" name="Text 0">
            <a:extLst>
              <a:ext uri="{FF2B5EF4-FFF2-40B4-BE49-F238E27FC236}">
                <a16:creationId xmlns:a16="http://schemas.microsoft.com/office/drawing/2014/main" id="{767B1C59-180F-69B3-BF5E-01F250C39778}"/>
              </a:ext>
            </a:extLst>
          </p:cNvPr>
          <p:cNvSpPr/>
          <p:nvPr/>
        </p:nvSpPr>
        <p:spPr>
          <a:xfrm>
            <a:off x="5434641" y="754527"/>
            <a:ext cx="6757359" cy="579865"/>
          </a:xfrm>
          <a:prstGeom prst="rect">
            <a:avLst/>
          </a:prstGeom>
          <a:noFill/>
          <a:ln/>
        </p:spPr>
        <p:txBody>
          <a:bodyPr wrap="square" lIns="0" tIns="0" rIns="0" bIns="0" rtlCol="0" anchor="t"/>
          <a:lstStyle/>
          <a:p>
            <a:pPr>
              <a:lnSpc>
                <a:spcPts val="4541"/>
              </a:lnSpc>
            </a:pPr>
            <a:r>
              <a:rPr lang="en-US" sz="3625" b="1" dirty="0">
                <a:solidFill>
                  <a:srgbClr val="002060"/>
                </a:solidFill>
                <a:latin typeface="Arial" panose="020B0604020202020204" pitchFamily="34" charset="0"/>
                <a:ea typeface="Libre Baskerville" pitchFamily="34" charset="-122"/>
                <a:cs typeface="Arial" panose="020B0604020202020204" pitchFamily="34" charset="0"/>
              </a:rPr>
              <a:t>OBJETO DA CONTRATAÇÃO</a:t>
            </a:r>
          </a:p>
        </p:txBody>
      </p:sp>
    </p:spTree>
    <p:extLst>
      <p:ext uri="{BB962C8B-B14F-4D97-AF65-F5344CB8AC3E}">
        <p14:creationId xmlns:p14="http://schemas.microsoft.com/office/powerpoint/2010/main" val="830147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73E3FA56-F10C-2D7E-7D4B-89B213A26D75}"/>
              </a:ext>
            </a:extLst>
          </p:cNvPr>
          <p:cNvPicPr>
            <a:picLocks noChangeAspect="1"/>
          </p:cNvPicPr>
          <p:nvPr/>
        </p:nvPicPr>
        <p:blipFill>
          <a:blip r:embed="rId2">
            <a:extLst>
              <a:ext uri="{28A0092B-C50C-407E-A947-70E740481C1C}">
                <a14:useLocalDpi xmlns:a14="http://schemas.microsoft.com/office/drawing/2010/main" val="0"/>
              </a:ext>
            </a:extLst>
          </a:blip>
          <a:srcRect l="8396" t="4317" r="11700"/>
          <a:stretch>
            <a:fillRect/>
          </a:stretch>
        </p:blipFill>
        <p:spPr>
          <a:xfrm>
            <a:off x="6096000" y="0"/>
            <a:ext cx="6096000" cy="6858000"/>
          </a:xfrm>
          <a:prstGeom prst="rect">
            <a:avLst/>
          </a:prstGeom>
        </p:spPr>
      </p:pic>
      <p:sp>
        <p:nvSpPr>
          <p:cNvPr id="4" name="Text 0">
            <a:extLst>
              <a:ext uri="{FF2B5EF4-FFF2-40B4-BE49-F238E27FC236}">
                <a16:creationId xmlns:a16="http://schemas.microsoft.com/office/drawing/2014/main" id="{135DC840-DCBF-498D-BAD3-85E72CD777DA}"/>
              </a:ext>
            </a:extLst>
          </p:cNvPr>
          <p:cNvSpPr/>
          <p:nvPr/>
        </p:nvSpPr>
        <p:spPr>
          <a:xfrm>
            <a:off x="420682" y="402268"/>
            <a:ext cx="8238126" cy="1155502"/>
          </a:xfrm>
          <a:prstGeom prst="rect">
            <a:avLst/>
          </a:prstGeom>
          <a:noFill/>
          <a:ln/>
        </p:spPr>
        <p:txBody>
          <a:bodyPr wrap="square" lIns="0" tIns="0" rIns="0" bIns="0" rtlCol="0" anchor="t"/>
          <a:lstStyle/>
          <a:p>
            <a:pPr>
              <a:lnSpc>
                <a:spcPts val="4541"/>
              </a:lnSpc>
            </a:pPr>
            <a:r>
              <a:rPr lang="en-US" sz="3625" b="1" dirty="0">
                <a:solidFill>
                  <a:srgbClr val="002060"/>
                </a:solidFill>
                <a:latin typeface="Arial" panose="020B0604020202020204" pitchFamily="34" charset="0"/>
                <a:ea typeface="Libre Baskerville" pitchFamily="34" charset="-122"/>
                <a:cs typeface="Arial" panose="020B0604020202020204" pitchFamily="34" charset="0"/>
              </a:rPr>
              <a:t>MUNICÍPIOS CONTEMPLADOS </a:t>
            </a:r>
          </a:p>
        </p:txBody>
      </p:sp>
      <p:sp>
        <p:nvSpPr>
          <p:cNvPr id="8" name="Retângulo 7">
            <a:extLst>
              <a:ext uri="{FF2B5EF4-FFF2-40B4-BE49-F238E27FC236}">
                <a16:creationId xmlns:a16="http://schemas.microsoft.com/office/drawing/2014/main" id="{8587F81C-6B20-4A92-A081-D95B02E29DF2}"/>
              </a:ext>
            </a:extLst>
          </p:cNvPr>
          <p:cNvSpPr/>
          <p:nvPr/>
        </p:nvSpPr>
        <p:spPr>
          <a:xfrm>
            <a:off x="307627" y="1377419"/>
            <a:ext cx="6096000" cy="5078313"/>
          </a:xfrm>
          <a:prstGeom prst="rect">
            <a:avLst/>
          </a:prstGeom>
        </p:spPr>
        <p:txBody>
          <a:bodyPr>
            <a:spAutoFit/>
          </a:bodyPr>
          <a:lstStyle/>
          <a:p>
            <a:r>
              <a:rPr lang="pt-BR" b="1" dirty="0"/>
              <a:t>Atendidos por autarquias municipais (</a:t>
            </a:r>
            <a:r>
              <a:rPr lang="pt-BR" b="1" dirty="0" err="1"/>
              <a:t>SAAEs</a:t>
            </a:r>
            <a:r>
              <a:rPr lang="pt-BR" b="1" dirty="0"/>
              <a:t> e SANEAR): </a:t>
            </a:r>
            <a:r>
              <a:rPr lang="pt-BR" dirty="0"/>
              <a:t>Alegre, Alfredo Chaves, Aracruz, Baixo Guandu, Colatina, Governador Lindenberg, Guaçuí, Ibiraçu, Ibitirama, Iconha, Itaguaçu, Itapemirim, Itarana, Jaguaré, Jerônimo Monteiro, João Neiva, Linhares, Marataízes, Marilândia, Mimoso do Sul, Rio Bananal, São Domingos do Norte, São Mateus, Sooretama e Vargem Alta. </a:t>
            </a:r>
          </a:p>
          <a:p>
            <a:endParaRPr lang="pt-BR" dirty="0"/>
          </a:p>
          <a:p>
            <a:endParaRPr lang="pt-BR" dirty="0"/>
          </a:p>
          <a:p>
            <a:pPr>
              <a:lnSpc>
                <a:spcPct val="150000"/>
              </a:lnSpc>
            </a:pPr>
            <a:r>
              <a:rPr lang="pt-BR" b="1" dirty="0"/>
              <a:t>Atendidos pela CESAN com a situação de prestação precária dos serviços (sem contrato de programa): </a:t>
            </a:r>
            <a:r>
              <a:rPr lang="pt-BR" dirty="0"/>
              <a:t>Laranja da Terra, Piúma, Ponto Belo, Mucurici, Pinheiros, Montanha e Presidente Kennedy.</a:t>
            </a:r>
          </a:p>
          <a:p>
            <a:endParaRPr lang="pt-BR" dirty="0"/>
          </a:p>
          <a:p>
            <a:endParaRPr lang="pt-BR" dirty="0"/>
          </a:p>
          <a:p>
            <a:r>
              <a:rPr lang="pt-BR" b="1" dirty="0"/>
              <a:t>População beneficiada: </a:t>
            </a:r>
            <a:r>
              <a:rPr lang="pt-BR" dirty="0"/>
              <a:t>1,1 mi hab.</a:t>
            </a:r>
          </a:p>
        </p:txBody>
      </p:sp>
    </p:spTree>
    <p:extLst>
      <p:ext uri="{BB962C8B-B14F-4D97-AF65-F5344CB8AC3E}">
        <p14:creationId xmlns:p14="http://schemas.microsoft.com/office/powerpoint/2010/main" val="942276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224BE-68A4-4F2E-34C7-47DB629E713E}"/>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9C5FB4BC-97C4-3952-2C8D-49FF0047CCB7}"/>
              </a:ext>
            </a:extLst>
          </p:cNvPr>
          <p:cNvSpPr/>
          <p:nvPr/>
        </p:nvSpPr>
        <p:spPr>
          <a:xfrm>
            <a:off x="270586" y="370832"/>
            <a:ext cx="9838614" cy="1060648"/>
          </a:xfrm>
          <a:prstGeom prst="rect">
            <a:avLst/>
          </a:prstGeom>
          <a:noFill/>
          <a:ln/>
        </p:spPr>
        <p:txBody>
          <a:bodyPr wrap="square" lIns="0" tIns="0" rIns="0" bIns="0" rtlCol="0" anchor="t"/>
          <a:lstStyle/>
          <a:p>
            <a:pPr>
              <a:lnSpc>
                <a:spcPts val="4541"/>
              </a:lnSpc>
            </a:pPr>
            <a:r>
              <a:rPr lang="pt-BR" sz="3625" b="1" dirty="0">
                <a:solidFill>
                  <a:srgbClr val="002060"/>
                </a:solidFill>
                <a:latin typeface="Arial" panose="020B0604020202020204" pitchFamily="34" charset="0"/>
                <a:cs typeface="Arial" panose="020B0604020202020204" pitchFamily="34" charset="0"/>
              </a:rPr>
              <a:t>PLANOS REGIONAL E MUNICIPAL DE SANEAMENTO</a:t>
            </a:r>
            <a:endParaRPr lang="en-US" sz="3625" b="1" dirty="0">
              <a:solidFill>
                <a:srgbClr val="002060"/>
              </a:solidFill>
              <a:latin typeface="Arial" panose="020B0604020202020204" pitchFamily="34" charset="0"/>
              <a:cs typeface="Arial" panose="020B0604020202020204" pitchFamily="34" charset="0"/>
            </a:endParaRPr>
          </a:p>
        </p:txBody>
      </p:sp>
      <p:sp>
        <p:nvSpPr>
          <p:cNvPr id="2" name="Retângulo 1">
            <a:extLst>
              <a:ext uri="{FF2B5EF4-FFF2-40B4-BE49-F238E27FC236}">
                <a16:creationId xmlns:a16="http://schemas.microsoft.com/office/drawing/2014/main" id="{4B5F84F7-F648-C899-6EBB-4A8AE82D900D}"/>
              </a:ext>
            </a:extLst>
          </p:cNvPr>
          <p:cNvSpPr/>
          <p:nvPr/>
        </p:nvSpPr>
        <p:spPr>
          <a:xfrm>
            <a:off x="270586" y="2337177"/>
            <a:ext cx="5442237" cy="1785104"/>
          </a:xfrm>
          <a:prstGeom prst="rect">
            <a:avLst/>
          </a:prstGeom>
        </p:spPr>
        <p:txBody>
          <a:bodyPr wrap="square">
            <a:spAutoFit/>
          </a:bodyPr>
          <a:lstStyle/>
          <a:p>
            <a:pPr algn="just"/>
            <a:r>
              <a:rPr lang="pt-BR" sz="2200" dirty="0"/>
              <a:t>Os estudos a serem realizados pelo BNDES subsidiarão também a construção do Plano Regional de Saneamento e a atualização dos planos municipais (água e esgoto) de todos os municípios do Estado.</a:t>
            </a:r>
          </a:p>
        </p:txBody>
      </p:sp>
      <p:pic>
        <p:nvPicPr>
          <p:cNvPr id="5" name="Imagem 4">
            <a:extLst>
              <a:ext uri="{FF2B5EF4-FFF2-40B4-BE49-F238E27FC236}">
                <a16:creationId xmlns:a16="http://schemas.microsoft.com/office/drawing/2014/main" id="{089517C8-EF4C-32D5-D6F8-02DE2A477FD8}"/>
              </a:ext>
            </a:extLst>
          </p:cNvPr>
          <p:cNvPicPr>
            <a:picLocks noChangeAspect="1"/>
          </p:cNvPicPr>
          <p:nvPr/>
        </p:nvPicPr>
        <p:blipFill>
          <a:blip r:embed="rId3"/>
          <a:stretch>
            <a:fillRect/>
          </a:stretch>
        </p:blipFill>
        <p:spPr>
          <a:xfrm>
            <a:off x="5700836" y="1314994"/>
            <a:ext cx="6220578" cy="4111413"/>
          </a:xfrm>
          <a:prstGeom prst="rect">
            <a:avLst/>
          </a:prstGeom>
        </p:spPr>
      </p:pic>
    </p:spTree>
    <p:extLst>
      <p:ext uri="{BB962C8B-B14F-4D97-AF65-F5344CB8AC3E}">
        <p14:creationId xmlns:p14="http://schemas.microsoft.com/office/powerpoint/2010/main" val="350174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27281" y="3373442"/>
            <a:ext cx="11055284" cy="976490"/>
          </a:xfrm>
          <a:prstGeom prst="rect">
            <a:avLst/>
          </a:prstGeom>
          <a:noFill/>
          <a:ln/>
        </p:spPr>
        <p:txBody>
          <a:bodyPr wrap="square" lIns="0" tIns="0" rIns="0" bIns="0" rtlCol="0" anchor="t"/>
          <a:lstStyle/>
          <a:p>
            <a:pPr algn="ctr">
              <a:lnSpc>
                <a:spcPts val="4625"/>
              </a:lnSpc>
            </a:pPr>
            <a:r>
              <a:rPr lang="pt-BR" sz="3708" b="1" dirty="0">
                <a:solidFill>
                  <a:srgbClr val="002060"/>
                </a:solidFill>
                <a:latin typeface="Arial" panose="020B0604020202020204" pitchFamily="34" charset="0"/>
                <a:ea typeface="Libre Baskerville" pitchFamily="34" charset="-122"/>
                <a:cs typeface="Arial" panose="020B0604020202020204" pitchFamily="34" charset="0"/>
              </a:rPr>
              <a:t>ESTRUTURAS DE MONITORAMENTO E APOIO AO PROJETO </a:t>
            </a:r>
            <a:endParaRPr lang="en-US" sz="3708" b="1" dirty="0">
              <a:solidFill>
                <a:srgbClr val="002060"/>
              </a:solidFill>
              <a:latin typeface="Arial" panose="020B0604020202020204" pitchFamily="34" charset="0"/>
              <a:cs typeface="Arial" panose="020B0604020202020204" pitchFamily="34" charset="0"/>
            </a:endParaRPr>
          </a:p>
        </p:txBody>
      </p:sp>
      <p:pic>
        <p:nvPicPr>
          <p:cNvPr id="2" name="Imagem 1">
            <a:extLst>
              <a:ext uri="{FF2B5EF4-FFF2-40B4-BE49-F238E27FC236}">
                <a16:creationId xmlns:a16="http://schemas.microsoft.com/office/drawing/2014/main" id="{60CBBED6-E3D1-48F1-9DCC-2BFF3AE54689}"/>
              </a:ext>
            </a:extLst>
          </p:cNvPr>
          <p:cNvPicPr>
            <a:picLocks noChangeAspect="1"/>
          </p:cNvPicPr>
          <p:nvPr/>
        </p:nvPicPr>
        <p:blipFill>
          <a:blip r:embed="rId3"/>
          <a:stretch>
            <a:fillRect/>
          </a:stretch>
        </p:blipFill>
        <p:spPr>
          <a:xfrm>
            <a:off x="0" y="-624148"/>
            <a:ext cx="12192000" cy="3672840"/>
          </a:xfrm>
          <a:prstGeom prst="rect">
            <a:avLst/>
          </a:prstGeom>
        </p:spPr>
      </p:pic>
      <p:sp>
        <p:nvSpPr>
          <p:cNvPr id="5" name="Text 2">
            <a:extLst>
              <a:ext uri="{FF2B5EF4-FFF2-40B4-BE49-F238E27FC236}">
                <a16:creationId xmlns:a16="http://schemas.microsoft.com/office/drawing/2014/main" id="{07BB586B-3E10-1FAD-2AE1-FD9830A5D9D2}"/>
              </a:ext>
            </a:extLst>
          </p:cNvPr>
          <p:cNvSpPr/>
          <p:nvPr/>
        </p:nvSpPr>
        <p:spPr>
          <a:xfrm>
            <a:off x="568358" y="4702908"/>
            <a:ext cx="2132608" cy="144953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a:schemeClr val="lt1"/>
          </a:fontRef>
        </p:style>
        <p:txBody>
          <a:bodyPr wrap="none" lIns="0" tIns="0" rIns="0" bIns="0" rtlCol="0" anchor="t"/>
          <a:lstStyle/>
          <a:p>
            <a:pPr algn="ctr">
              <a:lnSpc>
                <a:spcPts val="2292"/>
              </a:lnSpc>
            </a:pPr>
            <a:endParaRPr lang="en-US" sz="2000" b="1" dirty="0">
              <a:solidFill>
                <a:schemeClr val="bg1"/>
              </a:solidFill>
              <a:latin typeface="Arial" panose="020B0604020202020204" pitchFamily="34" charset="0"/>
              <a:ea typeface="Libre Baskerville" pitchFamily="34" charset="-122"/>
              <a:cs typeface="Arial" panose="020B0604020202020204" pitchFamily="34" charset="0"/>
            </a:endParaRPr>
          </a:p>
          <a:p>
            <a:pPr algn="ctr">
              <a:lnSpc>
                <a:spcPts val="2292"/>
              </a:lnSpc>
            </a:pPr>
            <a:r>
              <a:rPr lang="en-US" sz="2000" b="1" dirty="0" err="1">
                <a:solidFill>
                  <a:schemeClr val="bg1"/>
                </a:solidFill>
                <a:latin typeface="Arial" panose="020B0604020202020204" pitchFamily="34" charset="0"/>
                <a:ea typeface="Libre Baskerville" pitchFamily="34" charset="-122"/>
                <a:cs typeface="Arial" panose="020B0604020202020204" pitchFamily="34" charset="0"/>
              </a:rPr>
              <a:t>Comitê</a:t>
            </a:r>
            <a:r>
              <a:rPr lang="en-US" sz="2000" b="1" dirty="0">
                <a:solidFill>
                  <a:schemeClr val="bg1"/>
                </a:solidFill>
                <a:latin typeface="Arial" panose="020B0604020202020204" pitchFamily="34" charset="0"/>
                <a:ea typeface="Libre Baskerville" pitchFamily="34" charset="-122"/>
                <a:cs typeface="Arial" panose="020B0604020202020204" pitchFamily="34" charset="0"/>
              </a:rPr>
              <a:t> de </a:t>
            </a:r>
          </a:p>
          <a:p>
            <a:pPr algn="ctr">
              <a:lnSpc>
                <a:spcPts val="2292"/>
              </a:lnSpc>
            </a:pPr>
            <a:r>
              <a:rPr lang="en-US" sz="2000" b="1" dirty="0" err="1">
                <a:solidFill>
                  <a:schemeClr val="bg1"/>
                </a:solidFill>
                <a:latin typeface="Arial" panose="020B0604020202020204" pitchFamily="34" charset="0"/>
                <a:ea typeface="Libre Baskerville" pitchFamily="34" charset="-122"/>
                <a:cs typeface="Arial" panose="020B0604020202020204" pitchFamily="34" charset="0"/>
              </a:rPr>
              <a:t>Monitoramento</a:t>
            </a:r>
            <a:endParaRPr lang="en-US" sz="2000" b="1" dirty="0">
              <a:solidFill>
                <a:schemeClr val="bg1"/>
              </a:solidFill>
              <a:latin typeface="Arial" panose="020B0604020202020204" pitchFamily="34" charset="0"/>
              <a:cs typeface="Arial" panose="020B0604020202020204" pitchFamily="34" charset="0"/>
            </a:endParaRPr>
          </a:p>
        </p:txBody>
      </p:sp>
      <p:sp>
        <p:nvSpPr>
          <p:cNvPr id="8" name="Text 5">
            <a:extLst>
              <a:ext uri="{FF2B5EF4-FFF2-40B4-BE49-F238E27FC236}">
                <a16:creationId xmlns:a16="http://schemas.microsoft.com/office/drawing/2014/main" id="{D682A644-BEBD-6B2D-AE67-B0648958CE1F}"/>
              </a:ext>
            </a:extLst>
          </p:cNvPr>
          <p:cNvSpPr/>
          <p:nvPr/>
        </p:nvSpPr>
        <p:spPr>
          <a:xfrm>
            <a:off x="3501935" y="4702907"/>
            <a:ext cx="2138121" cy="144953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a:schemeClr val="lt1"/>
          </a:fontRef>
        </p:style>
        <p:txBody>
          <a:bodyPr wrap="none" lIns="0" tIns="0" rIns="0" bIns="0" rtlCol="0" anchor="t"/>
          <a:lstStyle/>
          <a:p>
            <a:pPr algn="ctr">
              <a:lnSpc>
                <a:spcPts val="2292"/>
              </a:lnSpc>
            </a:pPr>
            <a:endParaRPr lang="pt-BR" sz="2000" b="1" dirty="0">
              <a:solidFill>
                <a:schemeClr val="bg1"/>
              </a:solidFill>
              <a:latin typeface="Arial" panose="020B0604020202020204" pitchFamily="34" charset="0"/>
              <a:cs typeface="Arial" panose="020B0604020202020204" pitchFamily="34" charset="0"/>
            </a:endParaRPr>
          </a:p>
          <a:p>
            <a:pPr algn="ctr">
              <a:lnSpc>
                <a:spcPts val="2292"/>
              </a:lnSpc>
            </a:pPr>
            <a:r>
              <a:rPr lang="pt-BR" sz="2000" b="1" dirty="0">
                <a:solidFill>
                  <a:schemeClr val="bg1"/>
                </a:solidFill>
                <a:latin typeface="Arial" panose="020B0604020202020204" pitchFamily="34" charset="0"/>
                <a:cs typeface="Arial" panose="020B0604020202020204" pitchFamily="34" charset="0"/>
              </a:rPr>
              <a:t>Grupo de </a:t>
            </a:r>
          </a:p>
          <a:p>
            <a:pPr algn="ctr">
              <a:lnSpc>
                <a:spcPts val="2292"/>
              </a:lnSpc>
            </a:pPr>
            <a:r>
              <a:rPr lang="pt-BR" sz="2000" b="1" dirty="0">
                <a:solidFill>
                  <a:schemeClr val="bg1"/>
                </a:solidFill>
                <a:latin typeface="Arial" panose="020B0604020202020204" pitchFamily="34" charset="0"/>
                <a:cs typeface="Arial" panose="020B0604020202020204" pitchFamily="34" charset="0"/>
              </a:rPr>
              <a:t>Fiscalização do </a:t>
            </a:r>
          </a:p>
          <a:p>
            <a:pPr algn="ctr">
              <a:lnSpc>
                <a:spcPts val="2292"/>
              </a:lnSpc>
            </a:pPr>
            <a:r>
              <a:rPr lang="pt-BR" sz="2000" b="1" dirty="0">
                <a:solidFill>
                  <a:schemeClr val="bg1"/>
                </a:solidFill>
                <a:latin typeface="Arial" panose="020B0604020202020204" pitchFamily="34" charset="0"/>
                <a:cs typeface="Arial" panose="020B0604020202020204" pitchFamily="34" charset="0"/>
              </a:rPr>
              <a:t>Contrato</a:t>
            </a:r>
            <a:endParaRPr lang="en-US" sz="2000" b="1" dirty="0">
              <a:solidFill>
                <a:schemeClr val="bg1"/>
              </a:solidFill>
              <a:latin typeface="Arial" panose="020B0604020202020204" pitchFamily="34" charset="0"/>
              <a:cs typeface="Arial" panose="020B0604020202020204" pitchFamily="34" charset="0"/>
            </a:endParaRPr>
          </a:p>
        </p:txBody>
      </p:sp>
      <p:sp>
        <p:nvSpPr>
          <p:cNvPr id="11" name="Text 8">
            <a:extLst>
              <a:ext uri="{FF2B5EF4-FFF2-40B4-BE49-F238E27FC236}">
                <a16:creationId xmlns:a16="http://schemas.microsoft.com/office/drawing/2014/main" id="{526CB99D-B7AA-5237-81F0-F808BF3129F5}"/>
              </a:ext>
            </a:extLst>
          </p:cNvPr>
          <p:cNvSpPr/>
          <p:nvPr/>
        </p:nvSpPr>
        <p:spPr>
          <a:xfrm>
            <a:off x="6441025" y="4674684"/>
            <a:ext cx="2134334" cy="144953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a:schemeClr val="lt1"/>
          </a:fontRef>
        </p:style>
        <p:txBody>
          <a:bodyPr wrap="none" lIns="0" tIns="0" rIns="0" bIns="0" rtlCol="0" anchor="t"/>
          <a:lstStyle/>
          <a:p>
            <a:pPr algn="ctr">
              <a:lnSpc>
                <a:spcPts val="2292"/>
              </a:lnSpc>
            </a:pPr>
            <a:endParaRPr lang="pt-BR" sz="2000" b="1" dirty="0">
              <a:solidFill>
                <a:schemeClr val="bg1"/>
              </a:solidFill>
              <a:latin typeface="Arial" panose="020B0604020202020204" pitchFamily="34" charset="0"/>
              <a:ea typeface="Libre Baskerville" pitchFamily="34" charset="-122"/>
              <a:cs typeface="Arial" panose="020B0604020202020204" pitchFamily="34" charset="0"/>
            </a:endParaRPr>
          </a:p>
          <a:p>
            <a:pPr algn="ctr">
              <a:lnSpc>
                <a:spcPts val="2292"/>
              </a:lnSpc>
            </a:pPr>
            <a:r>
              <a:rPr lang="pt-BR" sz="2000" b="1" dirty="0">
                <a:solidFill>
                  <a:schemeClr val="bg1"/>
                </a:solidFill>
                <a:latin typeface="Arial" panose="020B0604020202020204" pitchFamily="34" charset="0"/>
                <a:ea typeface="Libre Baskerville" pitchFamily="34" charset="-122"/>
                <a:cs typeface="Arial" panose="020B0604020202020204" pitchFamily="34" charset="0"/>
              </a:rPr>
              <a:t>Grupo de Apoio </a:t>
            </a:r>
          </a:p>
          <a:p>
            <a:pPr algn="ctr">
              <a:lnSpc>
                <a:spcPts val="2292"/>
              </a:lnSpc>
            </a:pPr>
            <a:r>
              <a:rPr lang="pt-BR" sz="2000" b="1" dirty="0">
                <a:solidFill>
                  <a:schemeClr val="bg1"/>
                </a:solidFill>
                <a:latin typeface="Arial" panose="020B0604020202020204" pitchFamily="34" charset="0"/>
                <a:ea typeface="Libre Baskerville" pitchFamily="34" charset="-122"/>
                <a:cs typeface="Arial" panose="020B0604020202020204" pitchFamily="34" charset="0"/>
              </a:rPr>
              <a:t>Técnico (GAT)</a:t>
            </a:r>
            <a:endParaRPr lang="en-US" sz="2000" b="1" dirty="0">
              <a:solidFill>
                <a:schemeClr val="bg1"/>
              </a:solidFill>
              <a:latin typeface="Arial" panose="020B0604020202020204" pitchFamily="34" charset="0"/>
              <a:cs typeface="Arial" panose="020B0604020202020204" pitchFamily="34" charset="0"/>
            </a:endParaRPr>
          </a:p>
        </p:txBody>
      </p:sp>
      <p:sp>
        <p:nvSpPr>
          <p:cNvPr id="14" name="Text 8">
            <a:extLst>
              <a:ext uri="{FF2B5EF4-FFF2-40B4-BE49-F238E27FC236}">
                <a16:creationId xmlns:a16="http://schemas.microsoft.com/office/drawing/2014/main" id="{6622D4C1-1CD2-9220-71A2-FC689AB1F885}"/>
              </a:ext>
            </a:extLst>
          </p:cNvPr>
          <p:cNvSpPr/>
          <p:nvPr/>
        </p:nvSpPr>
        <p:spPr>
          <a:xfrm>
            <a:off x="9378389" y="4674683"/>
            <a:ext cx="2134334" cy="1449535"/>
          </a:xfrm>
          <a:prstGeom prst="rect">
            <a:avLst/>
          </a:prstGeo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a:schemeClr val="lt1"/>
          </a:fontRef>
        </p:style>
        <p:txBody>
          <a:bodyPr wrap="none" lIns="0" tIns="0" rIns="0" bIns="0" rtlCol="0" anchor="t"/>
          <a:lstStyle/>
          <a:p>
            <a:pPr algn="ctr">
              <a:lnSpc>
                <a:spcPts val="2292"/>
              </a:lnSpc>
            </a:pPr>
            <a:endParaRPr lang="pt-BR" sz="2000" b="1" dirty="0">
              <a:solidFill>
                <a:schemeClr val="bg1"/>
              </a:solidFill>
              <a:latin typeface="Arial" panose="020B0604020202020204" pitchFamily="34" charset="0"/>
              <a:ea typeface="Libre Baskerville" pitchFamily="34" charset="-122"/>
              <a:cs typeface="Arial" panose="020B0604020202020204" pitchFamily="34" charset="0"/>
            </a:endParaRPr>
          </a:p>
          <a:p>
            <a:pPr algn="ctr">
              <a:lnSpc>
                <a:spcPts val="2292"/>
              </a:lnSpc>
            </a:pPr>
            <a:endParaRPr lang="pt-BR" sz="2000" b="1" dirty="0">
              <a:solidFill>
                <a:schemeClr val="bg1"/>
              </a:solidFill>
              <a:latin typeface="Arial" panose="020B0604020202020204" pitchFamily="34" charset="0"/>
              <a:ea typeface="Libre Baskerville" pitchFamily="34" charset="-122"/>
              <a:cs typeface="Arial" panose="020B0604020202020204" pitchFamily="34" charset="0"/>
            </a:endParaRPr>
          </a:p>
          <a:p>
            <a:pPr algn="ctr">
              <a:lnSpc>
                <a:spcPts val="2292"/>
              </a:lnSpc>
            </a:pPr>
            <a:r>
              <a:rPr lang="pt-BR" sz="2000" b="1" dirty="0">
                <a:solidFill>
                  <a:schemeClr val="bg1"/>
                </a:solidFill>
                <a:latin typeface="Arial" panose="020B0604020202020204" pitchFamily="34" charset="0"/>
                <a:ea typeface="Libre Baskerville" pitchFamily="34" charset="-122"/>
                <a:cs typeface="Arial" panose="020B0604020202020204" pitchFamily="34" charset="0"/>
              </a:rPr>
              <a:t>Pontos Focais</a:t>
            </a:r>
            <a:endParaRPr lang="en-US" sz="20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306160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156754" y="454741"/>
            <a:ext cx="9153723" cy="501551"/>
          </a:xfrm>
          <a:prstGeom prst="rect">
            <a:avLst/>
          </a:prstGeom>
          <a:noFill/>
          <a:ln/>
        </p:spPr>
        <p:txBody>
          <a:bodyPr wrap="none" lIns="0" tIns="0" rIns="0" bIns="0" rtlCol="0" anchor="t"/>
          <a:lstStyle/>
          <a:p>
            <a:pPr>
              <a:lnSpc>
                <a:spcPts val="3917"/>
              </a:lnSpc>
            </a:pPr>
            <a:r>
              <a:rPr lang="en-US" sz="3600" b="1" dirty="0">
                <a:solidFill>
                  <a:srgbClr val="002060"/>
                </a:solidFill>
                <a:latin typeface="Arial" panose="020B0604020202020204" pitchFamily="34" charset="0"/>
                <a:ea typeface="Libre Baskerville" pitchFamily="34" charset="-122"/>
                <a:cs typeface="Arial" panose="020B0604020202020204" pitchFamily="34" charset="0"/>
              </a:rPr>
              <a:t>COMITÊ DE MONITORAMENTO</a:t>
            </a:r>
            <a:endParaRPr lang="en-US" sz="3600" b="1" dirty="0">
              <a:solidFill>
                <a:srgbClr val="002060"/>
              </a:solidFill>
              <a:latin typeface="Arial" panose="020B0604020202020204" pitchFamily="34" charset="0"/>
              <a:cs typeface="Arial" panose="020B0604020202020204" pitchFamily="34" charset="0"/>
            </a:endParaRPr>
          </a:p>
        </p:txBody>
      </p:sp>
      <p:sp>
        <p:nvSpPr>
          <p:cNvPr id="2" name="Retângulo 1">
            <a:extLst>
              <a:ext uri="{FF2B5EF4-FFF2-40B4-BE49-F238E27FC236}">
                <a16:creationId xmlns:a16="http://schemas.microsoft.com/office/drawing/2014/main" id="{CD34D0FD-ADA3-4F44-8669-D971C28A5875}"/>
              </a:ext>
            </a:extLst>
          </p:cNvPr>
          <p:cNvSpPr/>
          <p:nvPr/>
        </p:nvSpPr>
        <p:spPr>
          <a:xfrm>
            <a:off x="156753" y="1332656"/>
            <a:ext cx="7401727" cy="3785652"/>
          </a:xfrm>
          <a:prstGeom prst="rect">
            <a:avLst/>
          </a:prstGeom>
        </p:spPr>
        <p:txBody>
          <a:bodyPr wrap="square">
            <a:spAutoFit/>
          </a:bodyPr>
          <a:lstStyle/>
          <a:p>
            <a:r>
              <a:rPr lang="pt-BR" sz="2400" b="1" dirty="0"/>
              <a:t>Função: </a:t>
            </a:r>
            <a:r>
              <a:rPr lang="pt-BR" sz="2400" dirty="0"/>
              <a:t>Acompanhar o andamento do projeto.</a:t>
            </a:r>
          </a:p>
          <a:p>
            <a:endParaRPr lang="pt-BR" sz="2400" dirty="0"/>
          </a:p>
          <a:p>
            <a:r>
              <a:rPr lang="pt-BR" sz="2400" b="1" dirty="0"/>
              <a:t>Membros: </a:t>
            </a:r>
          </a:p>
          <a:p>
            <a:pPr marL="342900" indent="-342900">
              <a:buFont typeface="Arial" panose="020B0604020202020204" pitchFamily="34" charset="0"/>
              <a:buChar char="•"/>
            </a:pPr>
            <a:r>
              <a:rPr lang="pt-BR" sz="2400" dirty="0"/>
              <a:t>Prefeitos/representantes legais (MRAE/ES) (32);</a:t>
            </a:r>
          </a:p>
          <a:p>
            <a:pPr marL="342900" indent="-342900">
              <a:buFont typeface="Arial" panose="020B0604020202020204" pitchFamily="34" charset="0"/>
              <a:buChar char="•"/>
            </a:pPr>
            <a:r>
              <a:rPr lang="pt-BR" sz="2400" dirty="0"/>
              <a:t>Coordenador do Conselho Participativo da MRAE/ES; </a:t>
            </a:r>
          </a:p>
          <a:p>
            <a:pPr marL="342900" indent="-342900">
              <a:buFont typeface="Arial" panose="020B0604020202020204" pitchFamily="34" charset="0"/>
              <a:buChar char="•"/>
            </a:pPr>
            <a:r>
              <a:rPr lang="pt-BR" sz="2400" dirty="0"/>
              <a:t>ASSEMAE (1)</a:t>
            </a:r>
          </a:p>
          <a:p>
            <a:pPr marL="342900" indent="-342900">
              <a:buFont typeface="Arial" panose="020B0604020202020204" pitchFamily="34" charset="0"/>
              <a:buChar char="•"/>
            </a:pPr>
            <a:endParaRPr lang="pt-BR" sz="2400" dirty="0"/>
          </a:p>
          <a:p>
            <a:r>
              <a:rPr lang="pt-BR" sz="2400" b="1" dirty="0"/>
              <a:t>Forma de Participação: </a:t>
            </a:r>
            <a:r>
              <a:rPr lang="pt-BR" sz="2400" dirty="0"/>
              <a:t>Em reuniões periódicas  para acompanhamento do projeto.</a:t>
            </a:r>
          </a:p>
          <a:p>
            <a:endParaRPr lang="pt-BR" sz="2400" dirty="0"/>
          </a:p>
        </p:txBody>
      </p:sp>
      <p:pic>
        <p:nvPicPr>
          <p:cNvPr id="7" name="Image 0" descr="preencoded.png">
            <a:extLst>
              <a:ext uri="{FF2B5EF4-FFF2-40B4-BE49-F238E27FC236}">
                <a16:creationId xmlns:a16="http://schemas.microsoft.com/office/drawing/2014/main" id="{63BA26CC-CD17-D6E4-BE43-17DA641CF72D}"/>
              </a:ext>
            </a:extLst>
          </p:cNvPr>
          <p:cNvPicPr>
            <a:picLocks noChangeAspect="1"/>
          </p:cNvPicPr>
          <p:nvPr/>
        </p:nvPicPr>
        <p:blipFill>
          <a:blip r:embed="rId3"/>
          <a:stretch>
            <a:fillRect/>
          </a:stretch>
        </p:blipFill>
        <p:spPr>
          <a:xfrm>
            <a:off x="7927910" y="0"/>
            <a:ext cx="4264090" cy="6858000"/>
          </a:xfrm>
          <a:prstGeom prst="rect">
            <a:avLst/>
          </a:prstGeom>
        </p:spPr>
      </p:pic>
    </p:spTree>
    <p:extLst>
      <p:ext uri="{BB962C8B-B14F-4D97-AF65-F5344CB8AC3E}">
        <p14:creationId xmlns:p14="http://schemas.microsoft.com/office/powerpoint/2010/main" val="9656916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181275" y="377523"/>
            <a:ext cx="7455657" cy="590649"/>
          </a:xfrm>
          <a:prstGeom prst="rect">
            <a:avLst/>
          </a:prstGeom>
          <a:noFill/>
          <a:ln/>
        </p:spPr>
        <p:txBody>
          <a:bodyPr wrap="none" lIns="0" tIns="0" rIns="0" bIns="0" rtlCol="0" anchor="t"/>
          <a:lstStyle/>
          <a:p>
            <a:pPr>
              <a:lnSpc>
                <a:spcPts val="4625"/>
              </a:lnSpc>
            </a:pPr>
            <a:r>
              <a:rPr lang="pt-BR" sz="3708" b="1" dirty="0">
                <a:solidFill>
                  <a:srgbClr val="002060"/>
                </a:solidFill>
                <a:latin typeface="Arial" panose="020B0604020202020204" pitchFamily="34" charset="0"/>
                <a:ea typeface="Libre Baskerville" pitchFamily="34" charset="-122"/>
                <a:cs typeface="Arial" panose="020B0604020202020204" pitchFamily="34" charset="0"/>
              </a:rPr>
              <a:t>GRUPO DE FISCALIZAÇÃO</a:t>
            </a:r>
          </a:p>
          <a:p>
            <a:pPr>
              <a:lnSpc>
                <a:spcPts val="4625"/>
              </a:lnSpc>
            </a:pPr>
            <a:r>
              <a:rPr lang="pt-BR" sz="3708" b="1" dirty="0">
                <a:solidFill>
                  <a:srgbClr val="002060"/>
                </a:solidFill>
                <a:latin typeface="Arial" panose="020B0604020202020204" pitchFamily="34" charset="0"/>
                <a:ea typeface="Libre Baskerville" pitchFamily="34" charset="-122"/>
                <a:cs typeface="Arial" panose="020B0604020202020204" pitchFamily="34" charset="0"/>
              </a:rPr>
              <a:t> DO CONTRATO</a:t>
            </a:r>
            <a:endParaRPr lang="en-US" sz="3708" b="1" dirty="0">
              <a:solidFill>
                <a:srgbClr val="002060"/>
              </a:solidFill>
              <a:latin typeface="Arial" panose="020B0604020202020204" pitchFamily="34" charset="0"/>
              <a:cs typeface="Arial" panose="020B0604020202020204" pitchFamily="34" charset="0"/>
            </a:endParaRPr>
          </a:p>
        </p:txBody>
      </p:sp>
      <p:sp>
        <p:nvSpPr>
          <p:cNvPr id="10" name="Shape 8"/>
          <p:cNvSpPr/>
          <p:nvPr/>
        </p:nvSpPr>
        <p:spPr>
          <a:xfrm>
            <a:off x="4347468" y="1448222"/>
            <a:ext cx="3496965" cy="3325912"/>
          </a:xfrm>
          <a:prstGeom prst="roundRect">
            <a:avLst>
              <a:gd name="adj" fmla="val 3666"/>
            </a:avLst>
          </a:prstGeom>
          <a:solidFill>
            <a:srgbClr val="FFFDFA"/>
          </a:solidFill>
          <a:ln/>
        </p:spPr>
      </p:sp>
      <p:sp>
        <p:nvSpPr>
          <p:cNvPr id="17" name="Shape 15"/>
          <p:cNvSpPr/>
          <p:nvPr/>
        </p:nvSpPr>
        <p:spPr>
          <a:xfrm>
            <a:off x="8033444" y="1448222"/>
            <a:ext cx="3496965" cy="3325912"/>
          </a:xfrm>
          <a:prstGeom prst="roundRect">
            <a:avLst>
              <a:gd name="adj" fmla="val 3666"/>
            </a:avLst>
          </a:prstGeom>
          <a:solidFill>
            <a:srgbClr val="FFFDFA"/>
          </a:solidFill>
          <a:ln/>
        </p:spPr>
      </p:sp>
      <p:sp>
        <p:nvSpPr>
          <p:cNvPr id="24" name="Retângulo 23">
            <a:extLst>
              <a:ext uri="{FF2B5EF4-FFF2-40B4-BE49-F238E27FC236}">
                <a16:creationId xmlns:a16="http://schemas.microsoft.com/office/drawing/2014/main" id="{F5B1FC31-435F-4DE9-9014-473A5E0F5F25}"/>
              </a:ext>
            </a:extLst>
          </p:cNvPr>
          <p:cNvSpPr/>
          <p:nvPr/>
        </p:nvSpPr>
        <p:spPr>
          <a:xfrm>
            <a:off x="181276" y="1691640"/>
            <a:ext cx="7288289" cy="4185761"/>
          </a:xfrm>
          <a:prstGeom prst="rect">
            <a:avLst/>
          </a:prstGeom>
        </p:spPr>
        <p:txBody>
          <a:bodyPr wrap="square">
            <a:spAutoFit/>
          </a:bodyPr>
          <a:lstStyle/>
          <a:p>
            <a:pPr algn="just"/>
            <a:r>
              <a:rPr lang="pt-BR" sz="2800" b="1" dirty="0"/>
              <a:t>Função: </a:t>
            </a:r>
            <a:r>
              <a:rPr lang="pt-BR" sz="2800" dirty="0"/>
              <a:t>Gestão e Fiscalização do Contrato e tomada de decisões sobre o andamento do projeto.</a:t>
            </a:r>
          </a:p>
          <a:p>
            <a:endParaRPr lang="pt-BR" sz="2800" dirty="0"/>
          </a:p>
          <a:p>
            <a:r>
              <a:rPr lang="pt-BR" sz="2800" b="1" dirty="0"/>
              <a:t>Membros: </a:t>
            </a:r>
            <a:r>
              <a:rPr lang="pt-BR" sz="2800" dirty="0"/>
              <a:t>Representantes da SEDURB.</a:t>
            </a:r>
          </a:p>
          <a:p>
            <a:pPr marL="742950" lvl="1" indent="-285750">
              <a:buFont typeface="Wingdings" panose="05000000000000000000" pitchFamily="2" charset="2"/>
              <a:buChar char="Ø"/>
            </a:pPr>
            <a:r>
              <a:rPr lang="pt-BR" i="1" dirty="0"/>
              <a:t> Ligia Damasceno de Lima (coordenação)</a:t>
            </a:r>
          </a:p>
          <a:p>
            <a:pPr marL="742950" lvl="1" indent="-285750">
              <a:buFont typeface="Wingdings" panose="05000000000000000000" pitchFamily="2" charset="2"/>
              <a:buChar char="Ø"/>
            </a:pPr>
            <a:r>
              <a:rPr lang="pt-BR" i="1" dirty="0"/>
              <a:t>Carlos Roberto de Lima </a:t>
            </a:r>
          </a:p>
          <a:p>
            <a:pPr marL="742950" lvl="1" indent="-285750">
              <a:buFont typeface="Wingdings" panose="05000000000000000000" pitchFamily="2" charset="2"/>
              <a:buChar char="Ø"/>
            </a:pPr>
            <a:r>
              <a:rPr lang="pt-BR" i="1" dirty="0"/>
              <a:t>Francine Alves Doelinger </a:t>
            </a:r>
          </a:p>
          <a:p>
            <a:pPr marL="742950" lvl="1" indent="-285750">
              <a:buFont typeface="Wingdings" panose="05000000000000000000" pitchFamily="2" charset="2"/>
              <a:buChar char="Ø"/>
            </a:pPr>
            <a:r>
              <a:rPr lang="pt-BR" i="1" dirty="0"/>
              <a:t>Helena</a:t>
            </a:r>
            <a:r>
              <a:rPr lang="pt-BR" dirty="0"/>
              <a:t> </a:t>
            </a:r>
            <a:r>
              <a:rPr lang="pt-BR" i="1" dirty="0"/>
              <a:t>Cristina dos Reis Braga </a:t>
            </a:r>
          </a:p>
          <a:p>
            <a:pPr marL="742950" lvl="1" indent="-285750">
              <a:buFont typeface="Wingdings" panose="05000000000000000000" pitchFamily="2" charset="2"/>
              <a:buChar char="Ø"/>
            </a:pPr>
            <a:r>
              <a:rPr lang="pt-BR" i="1" dirty="0"/>
              <a:t>Leandro Rezende de Abreu</a:t>
            </a:r>
            <a:endParaRPr lang="pt-BR" dirty="0"/>
          </a:p>
          <a:p>
            <a:pPr marL="742950" lvl="1" indent="-285750">
              <a:buFont typeface="Wingdings" panose="05000000000000000000" pitchFamily="2" charset="2"/>
              <a:buChar char="Ø"/>
            </a:pPr>
            <a:r>
              <a:rPr lang="pt-BR" i="1" dirty="0"/>
              <a:t>Marcella Santos de Queiroz</a:t>
            </a:r>
            <a:endParaRPr lang="pt-BR" dirty="0"/>
          </a:p>
          <a:p>
            <a:pPr marL="742950" lvl="1" indent="-285750">
              <a:buFont typeface="Wingdings" panose="05000000000000000000" pitchFamily="2" charset="2"/>
              <a:buChar char="Ø"/>
            </a:pPr>
            <a:r>
              <a:rPr lang="pt-BR" i="1" dirty="0" err="1"/>
              <a:t>Thayná</a:t>
            </a:r>
            <a:r>
              <a:rPr lang="pt-BR" i="1" dirty="0"/>
              <a:t> Mendonça Rui</a:t>
            </a:r>
            <a:endParaRPr lang="pt-BR" sz="2800" dirty="0"/>
          </a:p>
        </p:txBody>
      </p:sp>
      <p:pic>
        <p:nvPicPr>
          <p:cNvPr id="8" name="Imagem 7">
            <a:extLst>
              <a:ext uri="{FF2B5EF4-FFF2-40B4-BE49-F238E27FC236}">
                <a16:creationId xmlns:a16="http://schemas.microsoft.com/office/drawing/2014/main" id="{1B3F554F-A854-C3D7-3C19-1C4224E2EEF4}"/>
              </a:ext>
            </a:extLst>
          </p:cNvPr>
          <p:cNvPicPr>
            <a:picLocks noChangeAspect="1"/>
          </p:cNvPicPr>
          <p:nvPr/>
        </p:nvPicPr>
        <p:blipFill>
          <a:blip r:embed="rId3"/>
          <a:stretch>
            <a:fillRect/>
          </a:stretch>
        </p:blipFill>
        <p:spPr>
          <a:xfrm>
            <a:off x="8192279" y="0"/>
            <a:ext cx="3999722" cy="6858000"/>
          </a:xfrm>
          <a:prstGeom prst="rect">
            <a:avLst/>
          </a:prstGeom>
        </p:spPr>
      </p:pic>
    </p:spTree>
    <p:extLst>
      <p:ext uri="{BB962C8B-B14F-4D97-AF65-F5344CB8AC3E}">
        <p14:creationId xmlns:p14="http://schemas.microsoft.com/office/powerpoint/2010/main" val="1252348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226425" y="353415"/>
            <a:ext cx="8020591" cy="682905"/>
          </a:xfrm>
          <a:prstGeom prst="rect">
            <a:avLst/>
          </a:prstGeom>
          <a:noFill/>
          <a:ln/>
        </p:spPr>
        <p:txBody>
          <a:bodyPr wrap="square" lIns="0" tIns="0" rIns="0" bIns="0" rtlCol="0" anchor="t"/>
          <a:lstStyle/>
          <a:p>
            <a:pPr>
              <a:lnSpc>
                <a:spcPts val="4167"/>
              </a:lnSpc>
            </a:pPr>
            <a:r>
              <a:rPr lang="pt-BR" sz="3600" b="1" dirty="0">
                <a:solidFill>
                  <a:srgbClr val="002060"/>
                </a:solidFill>
                <a:latin typeface="Arial" panose="020B0604020202020204" pitchFamily="34" charset="0"/>
                <a:ea typeface="Libre Baskerville" pitchFamily="34" charset="-122"/>
                <a:cs typeface="Arial" panose="020B0604020202020204" pitchFamily="34" charset="0"/>
              </a:rPr>
              <a:t>GRUPO DE APOIO TÉCNICO (GAT)</a:t>
            </a:r>
            <a:endParaRPr lang="en-US" sz="3600" b="1" dirty="0">
              <a:solidFill>
                <a:srgbClr val="002060"/>
              </a:solidFill>
              <a:latin typeface="Arial" panose="020B0604020202020204" pitchFamily="34" charset="0"/>
              <a:cs typeface="Arial" panose="020B0604020202020204" pitchFamily="34" charset="0"/>
            </a:endParaRPr>
          </a:p>
        </p:txBody>
      </p:sp>
      <p:sp>
        <p:nvSpPr>
          <p:cNvPr id="2" name="Retângulo 1">
            <a:extLst>
              <a:ext uri="{FF2B5EF4-FFF2-40B4-BE49-F238E27FC236}">
                <a16:creationId xmlns:a16="http://schemas.microsoft.com/office/drawing/2014/main" id="{D269F640-AE46-40B0-AD89-147F1952988F}"/>
              </a:ext>
            </a:extLst>
          </p:cNvPr>
          <p:cNvSpPr/>
          <p:nvPr/>
        </p:nvSpPr>
        <p:spPr>
          <a:xfrm>
            <a:off x="139339" y="1174931"/>
            <a:ext cx="7611291" cy="5262979"/>
          </a:xfrm>
          <a:prstGeom prst="rect">
            <a:avLst/>
          </a:prstGeom>
        </p:spPr>
        <p:txBody>
          <a:bodyPr wrap="square">
            <a:spAutoFit/>
          </a:bodyPr>
          <a:lstStyle/>
          <a:p>
            <a:pPr algn="just"/>
            <a:r>
              <a:rPr lang="pt-BR" sz="2200" b="1" dirty="0"/>
              <a:t>Função: </a:t>
            </a:r>
            <a:r>
              <a:rPr lang="pt-BR" sz="2200" dirty="0"/>
              <a:t>Suporte técnico ao Grupo de Fiscalização do Contrato (SEDURB).</a:t>
            </a:r>
          </a:p>
          <a:p>
            <a:pPr algn="just"/>
            <a:endParaRPr lang="pt-BR" sz="1500" b="1" dirty="0"/>
          </a:p>
          <a:p>
            <a:pPr algn="just"/>
            <a:r>
              <a:rPr lang="pt-BR" sz="2200" b="1" dirty="0"/>
              <a:t>Membros:  </a:t>
            </a:r>
          </a:p>
          <a:p>
            <a:pPr marL="742950" lvl="1" indent="-285750" algn="just">
              <a:buFont typeface="Wingdings" panose="05000000000000000000" pitchFamily="2" charset="2"/>
              <a:buChar char="Ø"/>
            </a:pPr>
            <a:r>
              <a:rPr lang="pt-BR" dirty="0"/>
              <a:t>1 Representante da SEDURB (Coordenador);</a:t>
            </a:r>
          </a:p>
          <a:p>
            <a:pPr marL="742950" lvl="1" indent="-285750" algn="just">
              <a:buFont typeface="Wingdings" panose="05000000000000000000" pitchFamily="2" charset="2"/>
              <a:buChar char="Ø"/>
            </a:pPr>
            <a:r>
              <a:rPr lang="pt-BR" dirty="0"/>
              <a:t>1 representante da SERD;</a:t>
            </a:r>
          </a:p>
          <a:p>
            <a:pPr marL="742950" lvl="1" indent="-285750" algn="just">
              <a:buFont typeface="Wingdings" panose="05000000000000000000" pitchFamily="2" charset="2"/>
              <a:buChar char="Ø"/>
            </a:pPr>
            <a:r>
              <a:rPr lang="pt-BR" dirty="0"/>
              <a:t>1 representante da SEAMA;</a:t>
            </a:r>
          </a:p>
          <a:p>
            <a:pPr marL="742950" lvl="1" indent="-285750" algn="just">
              <a:buFont typeface="Wingdings" panose="05000000000000000000" pitchFamily="2" charset="2"/>
              <a:buChar char="Ø"/>
            </a:pPr>
            <a:r>
              <a:rPr lang="pt-BR" dirty="0"/>
              <a:t>1 representante do PPI-ES;</a:t>
            </a:r>
          </a:p>
          <a:p>
            <a:pPr marL="742950" lvl="1" indent="-285750" algn="just">
              <a:buFont typeface="Wingdings" panose="05000000000000000000" pitchFamily="2" charset="2"/>
              <a:buChar char="Ø"/>
            </a:pPr>
            <a:r>
              <a:rPr lang="pt-BR" dirty="0"/>
              <a:t>1 representante da ARSP;</a:t>
            </a:r>
          </a:p>
          <a:p>
            <a:pPr marL="742950" lvl="1" indent="-285750" algn="just">
              <a:buFont typeface="Wingdings" panose="05000000000000000000" pitchFamily="2" charset="2"/>
              <a:buChar char="Ø"/>
            </a:pPr>
            <a:r>
              <a:rPr lang="pt-BR" dirty="0"/>
              <a:t>1 representante da PGE;</a:t>
            </a:r>
          </a:p>
          <a:p>
            <a:pPr marL="742950" lvl="1" indent="-285750" algn="just">
              <a:buFont typeface="Wingdings" panose="05000000000000000000" pitchFamily="2" charset="2"/>
              <a:buChar char="Ø"/>
            </a:pPr>
            <a:r>
              <a:rPr lang="pt-BR" dirty="0"/>
              <a:t>2 representantes do Comitê Técnico da MRAE/ES;</a:t>
            </a:r>
            <a:endParaRPr lang="pt-BR" b="1" dirty="0"/>
          </a:p>
          <a:p>
            <a:pPr algn="just"/>
            <a:endParaRPr lang="pt-BR" sz="1500" b="1" dirty="0"/>
          </a:p>
          <a:p>
            <a:pPr algn="just"/>
            <a:endParaRPr lang="pt-BR" sz="2200" dirty="0"/>
          </a:p>
          <a:p>
            <a:pPr algn="just"/>
            <a:r>
              <a:rPr lang="pt-BR" sz="2200" b="1" dirty="0"/>
              <a:t>Forma de Participação: </a:t>
            </a:r>
            <a:r>
              <a:rPr lang="pt-BR" sz="2200" dirty="0"/>
              <a:t>Análises sob demanda do Grupo de Fiscalização do Contrato, subsidiando tecnicamente suas decisões.</a:t>
            </a:r>
          </a:p>
          <a:p>
            <a:pPr algn="just"/>
            <a:endParaRPr lang="pt-BR" sz="2200" dirty="0"/>
          </a:p>
        </p:txBody>
      </p:sp>
      <p:pic>
        <p:nvPicPr>
          <p:cNvPr id="4" name="Imagem 3">
            <a:extLst>
              <a:ext uri="{FF2B5EF4-FFF2-40B4-BE49-F238E27FC236}">
                <a16:creationId xmlns:a16="http://schemas.microsoft.com/office/drawing/2014/main" id="{E7A6C6B2-A009-4CC3-9FA6-34C8C0D42D79}"/>
              </a:ext>
            </a:extLst>
          </p:cNvPr>
          <p:cNvPicPr>
            <a:picLocks noChangeAspect="1"/>
          </p:cNvPicPr>
          <p:nvPr/>
        </p:nvPicPr>
        <p:blipFill>
          <a:blip r:embed="rId3"/>
          <a:stretch>
            <a:fillRect/>
          </a:stretch>
        </p:blipFill>
        <p:spPr>
          <a:xfrm>
            <a:off x="8247016" y="0"/>
            <a:ext cx="3944983" cy="6858000"/>
          </a:xfrm>
          <a:prstGeom prst="rect">
            <a:avLst/>
          </a:prstGeom>
        </p:spPr>
      </p:pic>
    </p:spTree>
    <p:extLst>
      <p:ext uri="{BB962C8B-B14F-4D97-AF65-F5344CB8AC3E}">
        <p14:creationId xmlns:p14="http://schemas.microsoft.com/office/powerpoint/2010/main" val="3452788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287519" y="317429"/>
            <a:ext cx="6432153" cy="583727"/>
          </a:xfrm>
          <a:prstGeom prst="rect">
            <a:avLst/>
          </a:prstGeom>
          <a:noFill/>
          <a:ln/>
        </p:spPr>
        <p:txBody>
          <a:bodyPr wrap="square" lIns="0" tIns="0" rIns="0" bIns="0" rtlCol="0" anchor="t"/>
          <a:lstStyle/>
          <a:p>
            <a:pPr>
              <a:lnSpc>
                <a:spcPts val="4167"/>
              </a:lnSpc>
            </a:pPr>
            <a:r>
              <a:rPr lang="pt-BR" sz="3333" b="1" dirty="0">
                <a:solidFill>
                  <a:srgbClr val="002060"/>
                </a:solidFill>
                <a:latin typeface="Arial" panose="020B0604020202020204" pitchFamily="34" charset="0"/>
                <a:ea typeface="Libre Baskerville" pitchFamily="34" charset="-122"/>
                <a:cs typeface="Arial" panose="020B0604020202020204" pitchFamily="34" charset="0"/>
              </a:rPr>
              <a:t>PONTOS FOCAIS</a:t>
            </a:r>
            <a:endParaRPr lang="en-US" sz="3333" b="1" dirty="0">
              <a:solidFill>
                <a:srgbClr val="002060"/>
              </a:solidFill>
              <a:latin typeface="Arial" panose="020B0604020202020204" pitchFamily="34" charset="0"/>
              <a:cs typeface="Arial" panose="020B0604020202020204" pitchFamily="34" charset="0"/>
            </a:endParaRPr>
          </a:p>
        </p:txBody>
      </p:sp>
      <p:sp>
        <p:nvSpPr>
          <p:cNvPr id="2" name="Retângulo 1">
            <a:extLst>
              <a:ext uri="{FF2B5EF4-FFF2-40B4-BE49-F238E27FC236}">
                <a16:creationId xmlns:a16="http://schemas.microsoft.com/office/drawing/2014/main" id="{D269F640-AE46-40B0-AD89-147F1952988F}"/>
              </a:ext>
            </a:extLst>
          </p:cNvPr>
          <p:cNvSpPr/>
          <p:nvPr/>
        </p:nvSpPr>
        <p:spPr>
          <a:xfrm>
            <a:off x="200917" y="901156"/>
            <a:ext cx="7960950" cy="5109091"/>
          </a:xfrm>
          <a:prstGeom prst="rect">
            <a:avLst/>
          </a:prstGeom>
        </p:spPr>
        <p:txBody>
          <a:bodyPr wrap="square">
            <a:spAutoFit/>
          </a:bodyPr>
          <a:lstStyle/>
          <a:p>
            <a:r>
              <a:rPr lang="pt-BR" sz="2200" b="1" dirty="0"/>
              <a:t>Representantes:</a:t>
            </a:r>
            <a:endParaRPr lang="pt-BR" sz="2200" dirty="0"/>
          </a:p>
          <a:p>
            <a:pPr marL="342900" indent="-342900" algn="just">
              <a:buFont typeface="Wingdings" panose="05000000000000000000" pitchFamily="2" charset="2"/>
              <a:buChar char="Ø"/>
            </a:pPr>
            <a:r>
              <a:rPr lang="pt-BR" sz="2000" dirty="0"/>
              <a:t>1 representante indicado pelos prefeitos de cada um dos 32 municípios;</a:t>
            </a:r>
          </a:p>
          <a:p>
            <a:pPr marL="342900" indent="-342900" algn="just">
              <a:buFont typeface="Wingdings" panose="05000000000000000000" pitchFamily="2" charset="2"/>
              <a:buChar char="Ø"/>
            </a:pPr>
            <a:r>
              <a:rPr lang="pt-BR" sz="2000" dirty="0"/>
              <a:t>1 representante técnico da CESAN (nos 7 municípios sem contrato).</a:t>
            </a:r>
          </a:p>
          <a:p>
            <a:pPr algn="just"/>
            <a:r>
              <a:rPr lang="pt-BR" sz="2200" dirty="0"/>
              <a:t>Total: 33 representantes titulares e seus suplentes</a:t>
            </a:r>
          </a:p>
          <a:p>
            <a:endParaRPr lang="pt-BR" sz="2200" dirty="0"/>
          </a:p>
          <a:p>
            <a:r>
              <a:rPr lang="pt-BR" sz="2200" b="1" dirty="0"/>
              <a:t>Perfil desejado:</a:t>
            </a:r>
          </a:p>
          <a:p>
            <a:pPr algn="just"/>
            <a:r>
              <a:rPr lang="pt-BR" sz="2200" dirty="0"/>
              <a:t>Conhecimento técnico dos sistemas locais de água e esgoto e com</a:t>
            </a:r>
          </a:p>
          <a:p>
            <a:pPr algn="just"/>
            <a:r>
              <a:rPr lang="pt-BR" sz="2200" dirty="0"/>
              <a:t> boa articulação com o prefeito, para apoiar no levantamento de informações e nas modelagens da Consultoria.</a:t>
            </a:r>
          </a:p>
          <a:p>
            <a:pPr algn="just"/>
            <a:endParaRPr lang="pt-BR" sz="2200" dirty="0"/>
          </a:p>
          <a:p>
            <a:r>
              <a:rPr lang="pt-BR" sz="2200" b="1" dirty="0"/>
              <a:t>Forma de Participação:</a:t>
            </a:r>
          </a:p>
          <a:p>
            <a:pPr algn="just"/>
            <a:r>
              <a:rPr lang="pt-BR" sz="2200" dirty="0"/>
              <a:t>Recepcionar os consultores, articular informações com prestadores de serviços, participar das reuniões do Comitê de Monitoramento quando convocado e validar, junto ao prefeito, o diagnóstico elaborado pela Consultoria.</a:t>
            </a:r>
          </a:p>
        </p:txBody>
      </p:sp>
      <p:pic>
        <p:nvPicPr>
          <p:cNvPr id="6" name="Image 0" descr="preencoded.png">
            <a:extLst>
              <a:ext uri="{FF2B5EF4-FFF2-40B4-BE49-F238E27FC236}">
                <a16:creationId xmlns:a16="http://schemas.microsoft.com/office/drawing/2014/main" id="{C82FE22B-40CE-0887-A737-BA68D8A8E5D7}"/>
              </a:ext>
            </a:extLst>
          </p:cNvPr>
          <p:cNvPicPr>
            <a:picLocks noChangeAspect="1"/>
          </p:cNvPicPr>
          <p:nvPr/>
        </p:nvPicPr>
        <p:blipFill>
          <a:blip r:embed="rId3"/>
          <a:stretch>
            <a:fillRect/>
          </a:stretch>
        </p:blipFill>
        <p:spPr>
          <a:xfrm>
            <a:off x="8403771" y="-1"/>
            <a:ext cx="3788229" cy="6858001"/>
          </a:xfrm>
          <a:prstGeom prst="rect">
            <a:avLst/>
          </a:prstGeom>
        </p:spPr>
      </p:pic>
    </p:spTree>
    <p:extLst>
      <p:ext uri="{BB962C8B-B14F-4D97-AF65-F5344CB8AC3E}">
        <p14:creationId xmlns:p14="http://schemas.microsoft.com/office/powerpoint/2010/main" val="75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CaixaDeTexto 38">
            <a:extLst>
              <a:ext uri="{FF2B5EF4-FFF2-40B4-BE49-F238E27FC236}">
                <a16:creationId xmlns:a16="http://schemas.microsoft.com/office/drawing/2014/main" id="{94F43C13-5E58-F504-FCD4-72B667FC2BFC}"/>
              </a:ext>
            </a:extLst>
          </p:cNvPr>
          <p:cNvSpPr txBox="1"/>
          <p:nvPr/>
        </p:nvSpPr>
        <p:spPr>
          <a:xfrm>
            <a:off x="250670" y="245778"/>
            <a:ext cx="11602661" cy="400110"/>
          </a:xfrm>
          <a:prstGeom prst="rect">
            <a:avLst/>
          </a:prstGeom>
          <a:noFill/>
        </p:spPr>
        <p:txBody>
          <a:bodyPr wrap="square" rtlCol="0">
            <a:spAutoFit/>
          </a:bodyPr>
          <a:lstStyle/>
          <a:p>
            <a:pPr defTabSz="828675" hangingPunct="0">
              <a:spcAft>
                <a:spcPts val="200"/>
              </a:spcAft>
              <a:defRPr/>
            </a:pPr>
            <a:r>
              <a:rPr lang="pt-BR" sz="2000" b="1" kern="0" dirty="0">
                <a:solidFill>
                  <a:schemeClr val="accent1"/>
                </a:solidFill>
                <a:latin typeface="Arial" pitchFamily="34" charset="0"/>
                <a:cs typeface="Arial" pitchFamily="34" charset="0"/>
                <a:sym typeface="Avenir Next Regular"/>
              </a:rPr>
              <a:t>Pontos de atenção</a:t>
            </a:r>
          </a:p>
        </p:txBody>
      </p:sp>
      <p:grpSp>
        <p:nvGrpSpPr>
          <p:cNvPr id="2" name="Gráfico 411">
            <a:extLst>
              <a:ext uri="{FF2B5EF4-FFF2-40B4-BE49-F238E27FC236}">
                <a16:creationId xmlns:a16="http://schemas.microsoft.com/office/drawing/2014/main" id="{908F5E99-CD8E-C7AD-32E8-4AD6756D1A89}"/>
              </a:ext>
            </a:extLst>
          </p:cNvPr>
          <p:cNvGrpSpPr/>
          <p:nvPr/>
        </p:nvGrpSpPr>
        <p:grpSpPr>
          <a:xfrm>
            <a:off x="702876" y="1061538"/>
            <a:ext cx="888347" cy="840731"/>
            <a:chOff x="862307" y="1968677"/>
            <a:chExt cx="473305" cy="476813"/>
          </a:xfrm>
          <a:solidFill>
            <a:srgbClr val="0070C0"/>
          </a:solidFill>
        </p:grpSpPr>
        <p:sp>
          <p:nvSpPr>
            <p:cNvPr id="5" name="Forma Livre: Forma 425">
              <a:extLst>
                <a:ext uri="{FF2B5EF4-FFF2-40B4-BE49-F238E27FC236}">
                  <a16:creationId xmlns:a16="http://schemas.microsoft.com/office/drawing/2014/main" id="{BAB7686D-8041-A0C4-9B66-17F1AC60A6F9}"/>
                </a:ext>
              </a:extLst>
            </p:cNvPr>
            <p:cNvSpPr/>
            <p:nvPr/>
          </p:nvSpPr>
          <p:spPr>
            <a:xfrm>
              <a:off x="862307" y="1968677"/>
              <a:ext cx="473305" cy="476813"/>
            </a:xfrm>
            <a:custGeom>
              <a:avLst/>
              <a:gdLst>
                <a:gd name="connsiteX0" fmla="*/ 236653 w 473305"/>
                <a:gd name="connsiteY0" fmla="*/ 476814 h 476813"/>
                <a:gd name="connsiteX1" fmla="*/ 0 w 473305"/>
                <a:gd name="connsiteY1" fmla="*/ 238407 h 476813"/>
                <a:gd name="connsiteX2" fmla="*/ 236653 w 473305"/>
                <a:gd name="connsiteY2" fmla="*/ 0 h 476813"/>
                <a:gd name="connsiteX3" fmla="*/ 473305 w 473305"/>
                <a:gd name="connsiteY3" fmla="*/ 238407 h 476813"/>
                <a:gd name="connsiteX4" fmla="*/ 236653 w 473305"/>
                <a:gd name="connsiteY4" fmla="*/ 476814 h 476813"/>
                <a:gd name="connsiteX5" fmla="*/ 236653 w 473305"/>
                <a:gd name="connsiteY5" fmla="*/ 52628 h 476813"/>
                <a:gd name="connsiteX6" fmla="*/ 52628 w 473305"/>
                <a:gd name="connsiteY6" fmla="*/ 238407 h 476813"/>
                <a:gd name="connsiteX7" fmla="*/ 236653 w 473305"/>
                <a:gd name="connsiteY7" fmla="*/ 424185 h 476813"/>
                <a:gd name="connsiteX8" fmla="*/ 420677 w 473305"/>
                <a:gd name="connsiteY8" fmla="*/ 238407 h 476813"/>
                <a:gd name="connsiteX9" fmla="*/ 236653 w 473305"/>
                <a:gd name="connsiteY9" fmla="*/ 52628 h 476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3305" h="476813">
                  <a:moveTo>
                    <a:pt x="236653" y="476814"/>
                  </a:moveTo>
                  <a:cubicBezTo>
                    <a:pt x="106134" y="476814"/>
                    <a:pt x="0" y="369803"/>
                    <a:pt x="0" y="238407"/>
                  </a:cubicBezTo>
                  <a:cubicBezTo>
                    <a:pt x="0" y="107011"/>
                    <a:pt x="106134" y="0"/>
                    <a:pt x="236653" y="0"/>
                  </a:cubicBezTo>
                  <a:cubicBezTo>
                    <a:pt x="367171" y="0"/>
                    <a:pt x="473305" y="107011"/>
                    <a:pt x="473305" y="238407"/>
                  </a:cubicBezTo>
                  <a:cubicBezTo>
                    <a:pt x="473305" y="369803"/>
                    <a:pt x="367171" y="476814"/>
                    <a:pt x="236653" y="476814"/>
                  </a:cubicBezTo>
                  <a:close/>
                  <a:moveTo>
                    <a:pt x="236653" y="52628"/>
                  </a:moveTo>
                  <a:cubicBezTo>
                    <a:pt x="135255" y="52628"/>
                    <a:pt x="52628" y="135957"/>
                    <a:pt x="52628" y="238407"/>
                  </a:cubicBezTo>
                  <a:cubicBezTo>
                    <a:pt x="52628" y="340857"/>
                    <a:pt x="135255" y="424185"/>
                    <a:pt x="236653" y="424185"/>
                  </a:cubicBezTo>
                  <a:cubicBezTo>
                    <a:pt x="338050" y="424185"/>
                    <a:pt x="420677" y="340857"/>
                    <a:pt x="420677" y="238407"/>
                  </a:cubicBezTo>
                  <a:cubicBezTo>
                    <a:pt x="420677" y="135957"/>
                    <a:pt x="338050" y="52628"/>
                    <a:pt x="236653" y="52628"/>
                  </a:cubicBezTo>
                  <a:close/>
                </a:path>
              </a:pathLst>
            </a:custGeom>
            <a:grpFill/>
            <a:ln w="17286" cap="flat">
              <a:noFill/>
              <a:prstDash val="solid"/>
              <a:miter/>
            </a:ln>
          </p:spPr>
          <p:txBody>
            <a:bodyPr rtlCol="0" anchor="ctr"/>
            <a:lstStyle/>
            <a:p>
              <a:endParaRPr lang="pt-BR">
                <a:solidFill>
                  <a:schemeClr val="accent1"/>
                </a:solidFill>
                <a:latin typeface="Arial" panose="020B0604020202020204" pitchFamily="34" charset="0"/>
                <a:cs typeface="Arial" panose="020B0604020202020204" pitchFamily="34" charset="0"/>
              </a:endParaRPr>
            </a:p>
          </p:txBody>
        </p:sp>
        <p:sp>
          <p:nvSpPr>
            <p:cNvPr id="44" name="Forma Livre: Forma 426">
              <a:extLst>
                <a:ext uri="{FF2B5EF4-FFF2-40B4-BE49-F238E27FC236}">
                  <a16:creationId xmlns:a16="http://schemas.microsoft.com/office/drawing/2014/main" id="{B10A90C6-A898-70B2-4F6B-2E9A4F54CE6B}"/>
                </a:ext>
              </a:extLst>
            </p:cNvPr>
            <p:cNvSpPr/>
            <p:nvPr/>
          </p:nvSpPr>
          <p:spPr>
            <a:xfrm>
              <a:off x="1050732" y="2159716"/>
              <a:ext cx="92776" cy="182103"/>
            </a:xfrm>
            <a:custGeom>
              <a:avLst/>
              <a:gdLst>
                <a:gd name="connsiteX0" fmla="*/ 12264 w 92776"/>
                <a:gd name="connsiteY0" fmla="*/ 144554 h 182103"/>
                <a:gd name="connsiteX1" fmla="*/ 20334 w 92776"/>
                <a:gd name="connsiteY1" fmla="*/ 98066 h 182103"/>
                <a:gd name="connsiteX2" fmla="*/ 30684 w 92776"/>
                <a:gd name="connsiteY2" fmla="*/ 51051 h 182103"/>
                <a:gd name="connsiteX3" fmla="*/ 30509 w 92776"/>
                <a:gd name="connsiteY3" fmla="*/ 34210 h 182103"/>
                <a:gd name="connsiteX4" fmla="*/ 19808 w 92776"/>
                <a:gd name="connsiteY4" fmla="*/ 24912 h 182103"/>
                <a:gd name="connsiteX5" fmla="*/ 7177 w 92776"/>
                <a:gd name="connsiteY5" fmla="*/ 25790 h 182103"/>
                <a:gd name="connsiteX6" fmla="*/ 2265 w 92776"/>
                <a:gd name="connsiteY6" fmla="*/ 23509 h 182103"/>
                <a:gd name="connsiteX7" fmla="*/ 160 w 92776"/>
                <a:gd name="connsiteY7" fmla="*/ 15966 h 182103"/>
                <a:gd name="connsiteX8" fmla="*/ 1212 w 92776"/>
                <a:gd name="connsiteY8" fmla="*/ 13334 h 182103"/>
                <a:gd name="connsiteX9" fmla="*/ 42964 w 92776"/>
                <a:gd name="connsiteY9" fmla="*/ 2 h 182103"/>
                <a:gd name="connsiteX10" fmla="*/ 80155 w 92776"/>
                <a:gd name="connsiteY10" fmla="*/ 35964 h 182103"/>
                <a:gd name="connsiteX11" fmla="*/ 72261 w 92776"/>
                <a:gd name="connsiteY11" fmla="*/ 83330 h 182103"/>
                <a:gd name="connsiteX12" fmla="*/ 61735 w 92776"/>
                <a:gd name="connsiteY12" fmla="*/ 131222 h 182103"/>
                <a:gd name="connsiteX13" fmla="*/ 61910 w 92776"/>
                <a:gd name="connsiteY13" fmla="*/ 147712 h 182103"/>
                <a:gd name="connsiteX14" fmla="*/ 73664 w 92776"/>
                <a:gd name="connsiteY14" fmla="*/ 157185 h 182103"/>
                <a:gd name="connsiteX15" fmla="*/ 86646 w 92776"/>
                <a:gd name="connsiteY15" fmla="*/ 155957 h 182103"/>
                <a:gd name="connsiteX16" fmla="*/ 90856 w 92776"/>
                <a:gd name="connsiteY16" fmla="*/ 157887 h 182103"/>
                <a:gd name="connsiteX17" fmla="*/ 91558 w 92776"/>
                <a:gd name="connsiteY17" fmla="*/ 159992 h 182103"/>
                <a:gd name="connsiteX18" fmla="*/ 86470 w 92776"/>
                <a:gd name="connsiteY18" fmla="*/ 170869 h 182103"/>
                <a:gd name="connsiteX19" fmla="*/ 56998 w 92776"/>
                <a:gd name="connsiteY19" fmla="*/ 181570 h 182103"/>
                <a:gd name="connsiteX20" fmla="*/ 15246 w 92776"/>
                <a:gd name="connsiteY20" fmla="*/ 161922 h 182103"/>
                <a:gd name="connsiteX21" fmla="*/ 12264 w 92776"/>
                <a:gd name="connsiteY21" fmla="*/ 144554 h 182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92776" h="182103">
                  <a:moveTo>
                    <a:pt x="12264" y="144554"/>
                  </a:moveTo>
                  <a:cubicBezTo>
                    <a:pt x="12440" y="127889"/>
                    <a:pt x="16825" y="112977"/>
                    <a:pt x="20334" y="98066"/>
                  </a:cubicBezTo>
                  <a:cubicBezTo>
                    <a:pt x="23842" y="82453"/>
                    <a:pt x="28404" y="67015"/>
                    <a:pt x="30684" y="51051"/>
                  </a:cubicBezTo>
                  <a:cubicBezTo>
                    <a:pt x="31561" y="45438"/>
                    <a:pt x="31912" y="39824"/>
                    <a:pt x="30509" y="34210"/>
                  </a:cubicBezTo>
                  <a:cubicBezTo>
                    <a:pt x="29105" y="28246"/>
                    <a:pt x="26123" y="25614"/>
                    <a:pt x="19808" y="24912"/>
                  </a:cubicBezTo>
                  <a:cubicBezTo>
                    <a:pt x="15597" y="24386"/>
                    <a:pt x="11212" y="24211"/>
                    <a:pt x="7177" y="25790"/>
                  </a:cubicBezTo>
                  <a:cubicBezTo>
                    <a:pt x="4370" y="26842"/>
                    <a:pt x="2966" y="25790"/>
                    <a:pt x="2265" y="23509"/>
                  </a:cubicBezTo>
                  <a:cubicBezTo>
                    <a:pt x="1563" y="21053"/>
                    <a:pt x="861" y="18422"/>
                    <a:pt x="160" y="15966"/>
                  </a:cubicBezTo>
                  <a:cubicBezTo>
                    <a:pt x="-191" y="14738"/>
                    <a:pt x="-16" y="13860"/>
                    <a:pt x="1212" y="13334"/>
                  </a:cubicBezTo>
                  <a:cubicBezTo>
                    <a:pt x="14545" y="7370"/>
                    <a:pt x="27702" y="177"/>
                    <a:pt x="42964" y="2"/>
                  </a:cubicBezTo>
                  <a:cubicBezTo>
                    <a:pt x="65770" y="-174"/>
                    <a:pt x="79979" y="13510"/>
                    <a:pt x="80155" y="35964"/>
                  </a:cubicBezTo>
                  <a:cubicBezTo>
                    <a:pt x="80155" y="52279"/>
                    <a:pt x="75945" y="67717"/>
                    <a:pt x="72261" y="83330"/>
                  </a:cubicBezTo>
                  <a:cubicBezTo>
                    <a:pt x="68577" y="99294"/>
                    <a:pt x="63840" y="115083"/>
                    <a:pt x="61735" y="131222"/>
                  </a:cubicBezTo>
                  <a:cubicBezTo>
                    <a:pt x="61033" y="136660"/>
                    <a:pt x="60507" y="142274"/>
                    <a:pt x="61910" y="147712"/>
                  </a:cubicBezTo>
                  <a:cubicBezTo>
                    <a:pt x="63314" y="153852"/>
                    <a:pt x="66822" y="156484"/>
                    <a:pt x="73664" y="157185"/>
                  </a:cubicBezTo>
                  <a:cubicBezTo>
                    <a:pt x="78050" y="157712"/>
                    <a:pt x="82611" y="157536"/>
                    <a:pt x="86646" y="155957"/>
                  </a:cubicBezTo>
                  <a:cubicBezTo>
                    <a:pt x="89102" y="155080"/>
                    <a:pt x="90154" y="155957"/>
                    <a:pt x="90856" y="157887"/>
                  </a:cubicBezTo>
                  <a:cubicBezTo>
                    <a:pt x="91207" y="158589"/>
                    <a:pt x="91382" y="159290"/>
                    <a:pt x="91558" y="159992"/>
                  </a:cubicBezTo>
                  <a:cubicBezTo>
                    <a:pt x="93663" y="167536"/>
                    <a:pt x="93663" y="167536"/>
                    <a:pt x="86470" y="170869"/>
                  </a:cubicBezTo>
                  <a:cubicBezTo>
                    <a:pt x="76997" y="175079"/>
                    <a:pt x="67699" y="179991"/>
                    <a:pt x="56998" y="181570"/>
                  </a:cubicBezTo>
                  <a:cubicBezTo>
                    <a:pt x="37877" y="184201"/>
                    <a:pt x="21913" y="177009"/>
                    <a:pt x="15246" y="161922"/>
                  </a:cubicBezTo>
                  <a:cubicBezTo>
                    <a:pt x="12790" y="156133"/>
                    <a:pt x="11913" y="149993"/>
                    <a:pt x="12264" y="144554"/>
                  </a:cubicBezTo>
                </a:path>
              </a:pathLst>
            </a:custGeom>
            <a:grpFill/>
            <a:ln w="17286" cap="flat">
              <a:noFill/>
              <a:prstDash val="solid"/>
              <a:miter/>
            </a:ln>
          </p:spPr>
          <p:txBody>
            <a:bodyPr rtlCol="0" anchor="ctr"/>
            <a:lstStyle/>
            <a:p>
              <a:endParaRPr lang="pt-BR">
                <a:solidFill>
                  <a:schemeClr val="accent1"/>
                </a:solidFill>
                <a:latin typeface="Arial" panose="020B0604020202020204" pitchFamily="34" charset="0"/>
                <a:cs typeface="Arial" panose="020B0604020202020204" pitchFamily="34" charset="0"/>
              </a:endParaRPr>
            </a:p>
          </p:txBody>
        </p:sp>
        <p:sp>
          <p:nvSpPr>
            <p:cNvPr id="45" name="Forma Livre: Forma 427">
              <a:extLst>
                <a:ext uri="{FF2B5EF4-FFF2-40B4-BE49-F238E27FC236}">
                  <a16:creationId xmlns:a16="http://schemas.microsoft.com/office/drawing/2014/main" id="{76A156C6-0FA1-C50C-02C4-EEE8AC3ED4B0}"/>
                </a:ext>
              </a:extLst>
            </p:cNvPr>
            <p:cNvSpPr/>
            <p:nvPr/>
          </p:nvSpPr>
          <p:spPr>
            <a:xfrm>
              <a:off x="1080715" y="2076916"/>
              <a:ext cx="66313" cy="66137"/>
            </a:xfrm>
            <a:custGeom>
              <a:avLst/>
              <a:gdLst>
                <a:gd name="connsiteX0" fmla="*/ 0 w 66313"/>
                <a:gd name="connsiteY0" fmla="*/ 32980 h 66137"/>
                <a:gd name="connsiteX1" fmla="*/ 33682 w 66313"/>
                <a:gd name="connsiteY1" fmla="*/ 0 h 66137"/>
                <a:gd name="connsiteX2" fmla="*/ 66312 w 66313"/>
                <a:gd name="connsiteY2" fmla="*/ 33507 h 66137"/>
                <a:gd name="connsiteX3" fmla="*/ 32805 w 66313"/>
                <a:gd name="connsiteY3" fmla="*/ 66136 h 66137"/>
                <a:gd name="connsiteX4" fmla="*/ 0 w 66313"/>
                <a:gd name="connsiteY4" fmla="*/ 32980 h 66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13" h="66137">
                  <a:moveTo>
                    <a:pt x="0" y="32980"/>
                  </a:moveTo>
                  <a:cubicBezTo>
                    <a:pt x="0" y="14385"/>
                    <a:pt x="14911" y="0"/>
                    <a:pt x="33682" y="0"/>
                  </a:cubicBezTo>
                  <a:cubicBezTo>
                    <a:pt x="51927" y="175"/>
                    <a:pt x="66487" y="15087"/>
                    <a:pt x="66312" y="33507"/>
                  </a:cubicBezTo>
                  <a:cubicBezTo>
                    <a:pt x="66136" y="51751"/>
                    <a:pt x="51225" y="66312"/>
                    <a:pt x="32805" y="66136"/>
                  </a:cubicBezTo>
                  <a:cubicBezTo>
                    <a:pt x="14561" y="66136"/>
                    <a:pt x="0" y="51225"/>
                    <a:pt x="0" y="32980"/>
                  </a:cubicBezTo>
                </a:path>
              </a:pathLst>
            </a:custGeom>
            <a:grpFill/>
            <a:ln w="17286" cap="flat">
              <a:noFill/>
              <a:prstDash val="solid"/>
              <a:miter/>
            </a:ln>
          </p:spPr>
          <p:txBody>
            <a:bodyPr rtlCol="0" anchor="ctr"/>
            <a:lstStyle/>
            <a:p>
              <a:endParaRPr lang="pt-BR">
                <a:solidFill>
                  <a:schemeClr val="accent1"/>
                </a:solidFill>
                <a:latin typeface="Arial" panose="020B0604020202020204" pitchFamily="34" charset="0"/>
                <a:cs typeface="Arial" panose="020B0604020202020204" pitchFamily="34" charset="0"/>
              </a:endParaRPr>
            </a:p>
          </p:txBody>
        </p:sp>
      </p:grpSp>
      <p:grpSp>
        <p:nvGrpSpPr>
          <p:cNvPr id="46" name="Gráfico 412">
            <a:extLst>
              <a:ext uri="{FF2B5EF4-FFF2-40B4-BE49-F238E27FC236}">
                <a16:creationId xmlns:a16="http://schemas.microsoft.com/office/drawing/2014/main" id="{FD20C79F-FA5D-9C7F-3428-252FA0C9D3F7}"/>
              </a:ext>
            </a:extLst>
          </p:cNvPr>
          <p:cNvGrpSpPr/>
          <p:nvPr/>
        </p:nvGrpSpPr>
        <p:grpSpPr>
          <a:xfrm>
            <a:off x="729079" y="2323969"/>
            <a:ext cx="835942" cy="832769"/>
            <a:chOff x="937168" y="5485834"/>
            <a:chExt cx="418436" cy="334615"/>
          </a:xfrm>
          <a:solidFill>
            <a:srgbClr val="0070C0"/>
          </a:solidFill>
        </p:grpSpPr>
        <p:sp>
          <p:nvSpPr>
            <p:cNvPr id="47" name="Forma Livre: Forma 422">
              <a:extLst>
                <a:ext uri="{FF2B5EF4-FFF2-40B4-BE49-F238E27FC236}">
                  <a16:creationId xmlns:a16="http://schemas.microsoft.com/office/drawing/2014/main" id="{1CF7C6FD-7F6A-AD24-6963-93265C4B24C5}"/>
                </a:ext>
              </a:extLst>
            </p:cNvPr>
            <p:cNvSpPr/>
            <p:nvPr/>
          </p:nvSpPr>
          <p:spPr>
            <a:xfrm>
              <a:off x="937168" y="5575050"/>
              <a:ext cx="268905" cy="241260"/>
            </a:xfrm>
            <a:custGeom>
              <a:avLst/>
              <a:gdLst>
                <a:gd name="connsiteX0" fmla="*/ 23561 w 268905"/>
                <a:gd name="connsiteY0" fmla="*/ 241261 h 241260"/>
                <a:gd name="connsiteX1" fmla="*/ 55760 w 268905"/>
                <a:gd name="connsiteY1" fmla="*/ 198224 h 241260"/>
                <a:gd name="connsiteX2" fmla="*/ 56860 w 268905"/>
                <a:gd name="connsiteY2" fmla="*/ 195710 h 241260"/>
                <a:gd name="connsiteX3" fmla="*/ 54504 w 268905"/>
                <a:gd name="connsiteY3" fmla="*/ 194297 h 241260"/>
                <a:gd name="connsiteX4" fmla="*/ 0 w 268905"/>
                <a:gd name="connsiteY4" fmla="*/ 107751 h 241260"/>
                <a:gd name="connsiteX5" fmla="*/ 134453 w 268905"/>
                <a:gd name="connsiteY5" fmla="*/ 0 h 241260"/>
                <a:gd name="connsiteX6" fmla="*/ 268905 w 268905"/>
                <a:gd name="connsiteY6" fmla="*/ 107751 h 241260"/>
                <a:gd name="connsiteX7" fmla="*/ 134453 w 268905"/>
                <a:gd name="connsiteY7" fmla="*/ 215501 h 241260"/>
                <a:gd name="connsiteX8" fmla="*/ 98955 w 268905"/>
                <a:gd name="connsiteY8" fmla="*/ 211732 h 241260"/>
                <a:gd name="connsiteX9" fmla="*/ 97541 w 268905"/>
                <a:gd name="connsiteY9" fmla="*/ 211418 h 241260"/>
                <a:gd name="connsiteX10" fmla="*/ 96442 w 268905"/>
                <a:gd name="connsiteY10" fmla="*/ 212203 h 241260"/>
                <a:gd name="connsiteX11" fmla="*/ 23561 w 268905"/>
                <a:gd name="connsiteY11" fmla="*/ 241261 h 24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8905" h="241260">
                  <a:moveTo>
                    <a:pt x="23561" y="241261"/>
                  </a:moveTo>
                  <a:cubicBezTo>
                    <a:pt x="39268" y="225711"/>
                    <a:pt x="49477" y="211889"/>
                    <a:pt x="55760" y="198224"/>
                  </a:cubicBezTo>
                  <a:lnTo>
                    <a:pt x="56860" y="195710"/>
                  </a:lnTo>
                  <a:lnTo>
                    <a:pt x="54504" y="194297"/>
                  </a:lnTo>
                  <a:cubicBezTo>
                    <a:pt x="20419" y="174035"/>
                    <a:pt x="0" y="141678"/>
                    <a:pt x="0" y="107751"/>
                  </a:cubicBezTo>
                  <a:cubicBezTo>
                    <a:pt x="0" y="48378"/>
                    <a:pt x="60315" y="0"/>
                    <a:pt x="134453" y="0"/>
                  </a:cubicBezTo>
                  <a:cubicBezTo>
                    <a:pt x="208590" y="0"/>
                    <a:pt x="268905" y="48378"/>
                    <a:pt x="268905" y="107751"/>
                  </a:cubicBezTo>
                  <a:cubicBezTo>
                    <a:pt x="268905" y="167123"/>
                    <a:pt x="208590" y="215501"/>
                    <a:pt x="134453" y="215501"/>
                  </a:cubicBezTo>
                  <a:cubicBezTo>
                    <a:pt x="122358" y="215501"/>
                    <a:pt x="110421" y="214245"/>
                    <a:pt x="98955" y="211732"/>
                  </a:cubicBezTo>
                  <a:lnTo>
                    <a:pt x="97541" y="211418"/>
                  </a:lnTo>
                  <a:lnTo>
                    <a:pt x="96442" y="212203"/>
                  </a:lnTo>
                  <a:cubicBezTo>
                    <a:pt x="80420" y="224454"/>
                    <a:pt x="64399" y="232465"/>
                    <a:pt x="23561" y="241261"/>
                  </a:cubicBezTo>
                  <a:close/>
                </a:path>
              </a:pathLst>
            </a:custGeom>
            <a:grpFill/>
            <a:ln w="15478" cap="flat">
              <a:noFill/>
              <a:prstDash val="solid"/>
              <a:miter/>
            </a:ln>
          </p:spPr>
          <p:txBody>
            <a:bodyPr rtlCol="0" anchor="ctr"/>
            <a:lstStyle/>
            <a:p>
              <a:endParaRPr lang="pt-BR">
                <a:solidFill>
                  <a:schemeClr val="accent1"/>
                </a:solidFill>
                <a:latin typeface="Arial" panose="020B0604020202020204" pitchFamily="34" charset="0"/>
                <a:cs typeface="Arial" panose="020B0604020202020204" pitchFamily="34" charset="0"/>
              </a:endParaRPr>
            </a:p>
          </p:txBody>
        </p:sp>
        <p:sp>
          <p:nvSpPr>
            <p:cNvPr id="48" name="Forma Livre: Forma 423">
              <a:extLst>
                <a:ext uri="{FF2B5EF4-FFF2-40B4-BE49-F238E27FC236}">
                  <a16:creationId xmlns:a16="http://schemas.microsoft.com/office/drawing/2014/main" id="{1EEC2AED-80AF-BDA2-B887-1C292594814B}"/>
                </a:ext>
              </a:extLst>
            </p:cNvPr>
            <p:cNvSpPr/>
            <p:nvPr/>
          </p:nvSpPr>
          <p:spPr>
            <a:xfrm>
              <a:off x="1001253" y="5485834"/>
              <a:ext cx="354352" cy="334615"/>
            </a:xfrm>
            <a:custGeom>
              <a:avLst/>
              <a:gdLst>
                <a:gd name="connsiteX0" fmla="*/ 278958 w 354352"/>
                <a:gd name="connsiteY0" fmla="*/ 269376 h 334615"/>
                <a:gd name="connsiteX1" fmla="*/ 354352 w 354352"/>
                <a:gd name="connsiteY1" fmla="*/ 149217 h 334615"/>
                <a:gd name="connsiteX2" fmla="*/ 169165 w 354352"/>
                <a:gd name="connsiteY2" fmla="*/ 0 h 334615"/>
                <a:gd name="connsiteX3" fmla="*/ 0 w 354352"/>
                <a:gd name="connsiteY3" fmla="*/ 88431 h 334615"/>
                <a:gd name="connsiteX4" fmla="*/ 70368 w 354352"/>
                <a:gd name="connsiteY4" fmla="*/ 73980 h 334615"/>
                <a:gd name="connsiteX5" fmla="*/ 175134 w 354352"/>
                <a:gd name="connsiteY5" fmla="*/ 109164 h 334615"/>
                <a:gd name="connsiteX6" fmla="*/ 219899 w 354352"/>
                <a:gd name="connsiteY6" fmla="*/ 196967 h 334615"/>
                <a:gd name="connsiteX7" fmla="*/ 175134 w 354352"/>
                <a:gd name="connsiteY7" fmla="*/ 284770 h 334615"/>
                <a:gd name="connsiteX8" fmla="*/ 155343 w 354352"/>
                <a:gd name="connsiteY8" fmla="*/ 298120 h 334615"/>
                <a:gd name="connsiteX9" fmla="*/ 169008 w 354352"/>
                <a:gd name="connsiteY9" fmla="*/ 298592 h 334615"/>
                <a:gd name="connsiteX10" fmla="*/ 217700 w 354352"/>
                <a:gd name="connsiteY10" fmla="*/ 293408 h 334615"/>
                <a:gd name="connsiteX11" fmla="*/ 323566 w 354352"/>
                <a:gd name="connsiteY11" fmla="*/ 334561 h 334615"/>
                <a:gd name="connsiteX12" fmla="*/ 325765 w 354352"/>
                <a:gd name="connsiteY12" fmla="*/ 330791 h 334615"/>
                <a:gd name="connsiteX13" fmla="*/ 278958 w 354352"/>
                <a:gd name="connsiteY13" fmla="*/ 269376 h 334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4352" h="334615">
                  <a:moveTo>
                    <a:pt x="278958" y="269376"/>
                  </a:moveTo>
                  <a:cubicBezTo>
                    <a:pt x="324666" y="242203"/>
                    <a:pt x="354352" y="198538"/>
                    <a:pt x="354352" y="149217"/>
                  </a:cubicBezTo>
                  <a:cubicBezTo>
                    <a:pt x="354352" y="66755"/>
                    <a:pt x="271419" y="0"/>
                    <a:pt x="169165" y="0"/>
                  </a:cubicBezTo>
                  <a:cubicBezTo>
                    <a:pt x="93771" y="0"/>
                    <a:pt x="28901" y="36283"/>
                    <a:pt x="0" y="88431"/>
                  </a:cubicBezTo>
                  <a:cubicBezTo>
                    <a:pt x="21362" y="79007"/>
                    <a:pt x="45394" y="73980"/>
                    <a:pt x="70368" y="73980"/>
                  </a:cubicBezTo>
                  <a:cubicBezTo>
                    <a:pt x="109793" y="73980"/>
                    <a:pt x="147018" y="86389"/>
                    <a:pt x="175134" y="109164"/>
                  </a:cubicBezTo>
                  <a:cubicBezTo>
                    <a:pt x="204035" y="132411"/>
                    <a:pt x="219899" y="163511"/>
                    <a:pt x="219899" y="196967"/>
                  </a:cubicBezTo>
                  <a:cubicBezTo>
                    <a:pt x="219899" y="230266"/>
                    <a:pt x="204035" y="261366"/>
                    <a:pt x="175134" y="284770"/>
                  </a:cubicBezTo>
                  <a:cubicBezTo>
                    <a:pt x="169008" y="289796"/>
                    <a:pt x="162411" y="294194"/>
                    <a:pt x="155343" y="298120"/>
                  </a:cubicBezTo>
                  <a:cubicBezTo>
                    <a:pt x="159898" y="298435"/>
                    <a:pt x="164453" y="298592"/>
                    <a:pt x="169008" y="298592"/>
                  </a:cubicBezTo>
                  <a:cubicBezTo>
                    <a:pt x="185815" y="298592"/>
                    <a:pt x="202150" y="296707"/>
                    <a:pt x="217700" y="293408"/>
                  </a:cubicBezTo>
                  <a:cubicBezTo>
                    <a:pt x="241418" y="311472"/>
                    <a:pt x="264979" y="322310"/>
                    <a:pt x="323566" y="334561"/>
                  </a:cubicBezTo>
                  <a:cubicBezTo>
                    <a:pt x="325922" y="335032"/>
                    <a:pt x="327493" y="332362"/>
                    <a:pt x="325765" y="330791"/>
                  </a:cubicBezTo>
                  <a:cubicBezTo>
                    <a:pt x="303461" y="308801"/>
                    <a:pt x="288068" y="289325"/>
                    <a:pt x="278958" y="269376"/>
                  </a:cubicBezTo>
                  <a:close/>
                </a:path>
              </a:pathLst>
            </a:custGeom>
            <a:grpFill/>
            <a:ln w="15478" cap="flat">
              <a:noFill/>
              <a:prstDash val="solid"/>
              <a:miter/>
            </a:ln>
          </p:spPr>
          <p:txBody>
            <a:bodyPr rtlCol="0" anchor="ctr"/>
            <a:lstStyle/>
            <a:p>
              <a:endParaRPr lang="pt-BR">
                <a:solidFill>
                  <a:schemeClr val="accent1"/>
                </a:solidFill>
                <a:latin typeface="Arial" panose="020B0604020202020204" pitchFamily="34" charset="0"/>
                <a:cs typeface="Arial" panose="020B0604020202020204" pitchFamily="34" charset="0"/>
              </a:endParaRPr>
            </a:p>
          </p:txBody>
        </p:sp>
      </p:grpSp>
      <p:sp>
        <p:nvSpPr>
          <p:cNvPr id="49" name="Gráfico 57">
            <a:extLst>
              <a:ext uri="{FF2B5EF4-FFF2-40B4-BE49-F238E27FC236}">
                <a16:creationId xmlns:a16="http://schemas.microsoft.com/office/drawing/2014/main" id="{1642F47E-4120-28D8-9E6E-47F66236DEB4}"/>
              </a:ext>
            </a:extLst>
          </p:cNvPr>
          <p:cNvSpPr/>
          <p:nvPr/>
        </p:nvSpPr>
        <p:spPr>
          <a:xfrm>
            <a:off x="750746" y="3673954"/>
            <a:ext cx="848579" cy="846409"/>
          </a:xfrm>
          <a:custGeom>
            <a:avLst/>
            <a:gdLst>
              <a:gd name="connsiteX0" fmla="*/ 245936 w 491870"/>
              <a:gd name="connsiteY0" fmla="*/ 0 h 491870"/>
              <a:gd name="connsiteX1" fmla="*/ 0 w 491870"/>
              <a:gd name="connsiteY1" fmla="*/ 245936 h 491870"/>
              <a:gd name="connsiteX2" fmla="*/ 245936 w 491870"/>
              <a:gd name="connsiteY2" fmla="*/ 491871 h 491870"/>
              <a:gd name="connsiteX3" fmla="*/ 491871 w 491870"/>
              <a:gd name="connsiteY3" fmla="*/ 245936 h 491870"/>
              <a:gd name="connsiteX4" fmla="*/ 245936 w 491870"/>
              <a:gd name="connsiteY4" fmla="*/ 0 h 491870"/>
              <a:gd name="connsiteX5" fmla="*/ 211074 w 491870"/>
              <a:gd name="connsiteY5" fmla="*/ 378524 h 491870"/>
              <a:gd name="connsiteX6" fmla="*/ 211074 w 491870"/>
              <a:gd name="connsiteY6" fmla="*/ 378524 h 491870"/>
              <a:gd name="connsiteX7" fmla="*/ 81058 w 491870"/>
              <a:gd name="connsiteY7" fmla="*/ 378524 h 491870"/>
              <a:gd name="connsiteX8" fmla="*/ 75152 w 491870"/>
              <a:gd name="connsiteY8" fmla="*/ 372618 h 491870"/>
              <a:gd name="connsiteX9" fmla="*/ 75152 w 491870"/>
              <a:gd name="connsiteY9" fmla="*/ 242602 h 491870"/>
              <a:gd name="connsiteX10" fmla="*/ 81058 w 491870"/>
              <a:gd name="connsiteY10" fmla="*/ 236696 h 491870"/>
              <a:gd name="connsiteX11" fmla="*/ 85153 w 491870"/>
              <a:gd name="connsiteY11" fmla="*/ 238411 h 491870"/>
              <a:gd name="connsiteX12" fmla="*/ 118777 w 491870"/>
              <a:gd name="connsiteY12" fmla="*/ 272034 h 491870"/>
              <a:gd name="connsiteX13" fmla="*/ 122968 w 491870"/>
              <a:gd name="connsiteY13" fmla="*/ 273749 h 491870"/>
              <a:gd name="connsiteX14" fmla="*/ 127159 w 491870"/>
              <a:gd name="connsiteY14" fmla="*/ 272034 h 491870"/>
              <a:gd name="connsiteX15" fmla="*/ 223552 w 491870"/>
              <a:gd name="connsiteY15" fmla="*/ 175641 h 491870"/>
              <a:gd name="connsiteX16" fmla="*/ 227743 w 491870"/>
              <a:gd name="connsiteY16" fmla="*/ 173927 h 491870"/>
              <a:gd name="connsiteX17" fmla="*/ 231934 w 491870"/>
              <a:gd name="connsiteY17" fmla="*/ 175641 h 491870"/>
              <a:gd name="connsiteX18" fmla="*/ 278130 w 491870"/>
              <a:gd name="connsiteY18" fmla="*/ 221837 h 491870"/>
              <a:gd name="connsiteX19" fmla="*/ 278130 w 491870"/>
              <a:gd name="connsiteY19" fmla="*/ 230124 h 491870"/>
              <a:gd name="connsiteX20" fmla="*/ 181642 w 491870"/>
              <a:gd name="connsiteY20" fmla="*/ 326517 h 491870"/>
              <a:gd name="connsiteX21" fmla="*/ 181642 w 491870"/>
              <a:gd name="connsiteY21" fmla="*/ 334804 h 491870"/>
              <a:gd name="connsiteX22" fmla="*/ 215265 w 491870"/>
              <a:gd name="connsiteY22" fmla="*/ 368427 h 491870"/>
              <a:gd name="connsiteX23" fmla="*/ 211074 w 491870"/>
              <a:gd name="connsiteY23" fmla="*/ 378524 h 491870"/>
              <a:gd name="connsiteX24" fmla="*/ 406622 w 491870"/>
              <a:gd name="connsiteY24" fmla="*/ 253365 h 491870"/>
              <a:gd name="connsiteX25" fmla="*/ 372999 w 491870"/>
              <a:gd name="connsiteY25" fmla="*/ 219742 h 491870"/>
              <a:gd name="connsiteX26" fmla="*/ 364712 w 491870"/>
              <a:gd name="connsiteY26" fmla="*/ 219742 h 491870"/>
              <a:gd name="connsiteX27" fmla="*/ 268319 w 491870"/>
              <a:gd name="connsiteY27" fmla="*/ 316135 h 491870"/>
              <a:gd name="connsiteX28" fmla="*/ 260033 w 491870"/>
              <a:gd name="connsiteY28" fmla="*/ 316135 h 491870"/>
              <a:gd name="connsiteX29" fmla="*/ 237458 w 491870"/>
              <a:gd name="connsiteY29" fmla="*/ 293561 h 491870"/>
              <a:gd name="connsiteX30" fmla="*/ 289465 w 491870"/>
              <a:gd name="connsiteY30" fmla="*/ 241554 h 491870"/>
              <a:gd name="connsiteX31" fmla="*/ 295942 w 491870"/>
              <a:gd name="connsiteY31" fmla="*/ 226028 h 491870"/>
              <a:gd name="connsiteX32" fmla="*/ 289465 w 491870"/>
              <a:gd name="connsiteY32" fmla="*/ 210503 h 491870"/>
              <a:gd name="connsiteX33" fmla="*/ 277273 w 491870"/>
              <a:gd name="connsiteY33" fmla="*/ 198311 h 491870"/>
              <a:gd name="connsiteX34" fmla="*/ 310229 w 491870"/>
              <a:gd name="connsiteY34" fmla="*/ 165354 h 491870"/>
              <a:gd name="connsiteX35" fmla="*/ 310229 w 491870"/>
              <a:gd name="connsiteY35" fmla="*/ 157067 h 491870"/>
              <a:gd name="connsiteX36" fmla="*/ 276606 w 491870"/>
              <a:gd name="connsiteY36" fmla="*/ 123444 h 491870"/>
              <a:gd name="connsiteX37" fmla="*/ 280797 w 491870"/>
              <a:gd name="connsiteY37" fmla="*/ 113443 h 491870"/>
              <a:gd name="connsiteX38" fmla="*/ 410813 w 491870"/>
              <a:gd name="connsiteY38" fmla="*/ 113443 h 491870"/>
              <a:gd name="connsiteX39" fmla="*/ 416719 w 491870"/>
              <a:gd name="connsiteY39" fmla="*/ 119348 h 491870"/>
              <a:gd name="connsiteX40" fmla="*/ 416719 w 491870"/>
              <a:gd name="connsiteY40" fmla="*/ 249365 h 491870"/>
              <a:gd name="connsiteX41" fmla="*/ 406622 w 491870"/>
              <a:gd name="connsiteY41" fmla="*/ 253365 h 491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91870" h="491870">
                <a:moveTo>
                  <a:pt x="245936" y="0"/>
                </a:moveTo>
                <a:cubicBezTo>
                  <a:pt x="110109" y="0"/>
                  <a:pt x="0" y="110109"/>
                  <a:pt x="0" y="245936"/>
                </a:cubicBezTo>
                <a:cubicBezTo>
                  <a:pt x="0" y="381762"/>
                  <a:pt x="110109" y="491871"/>
                  <a:pt x="245936" y="491871"/>
                </a:cubicBezTo>
                <a:cubicBezTo>
                  <a:pt x="381762" y="491871"/>
                  <a:pt x="491871" y="381762"/>
                  <a:pt x="491871" y="245936"/>
                </a:cubicBezTo>
                <a:cubicBezTo>
                  <a:pt x="491871" y="110109"/>
                  <a:pt x="381762" y="0"/>
                  <a:pt x="245936" y="0"/>
                </a:cubicBezTo>
                <a:close/>
                <a:moveTo>
                  <a:pt x="211074" y="378524"/>
                </a:moveTo>
                <a:cubicBezTo>
                  <a:pt x="211074" y="378524"/>
                  <a:pt x="211074" y="378524"/>
                  <a:pt x="211074" y="378524"/>
                </a:cubicBezTo>
                <a:lnTo>
                  <a:pt x="81058" y="378524"/>
                </a:lnTo>
                <a:cubicBezTo>
                  <a:pt x="77819" y="378524"/>
                  <a:pt x="75152" y="375857"/>
                  <a:pt x="75152" y="372618"/>
                </a:cubicBezTo>
                <a:lnTo>
                  <a:pt x="75152" y="242602"/>
                </a:lnTo>
                <a:cubicBezTo>
                  <a:pt x="75152" y="239078"/>
                  <a:pt x="78010" y="236696"/>
                  <a:pt x="81058" y="236696"/>
                </a:cubicBezTo>
                <a:cubicBezTo>
                  <a:pt x="82487" y="236696"/>
                  <a:pt x="84011" y="237268"/>
                  <a:pt x="85153" y="238411"/>
                </a:cubicBezTo>
                <a:lnTo>
                  <a:pt x="118777" y="272034"/>
                </a:lnTo>
                <a:cubicBezTo>
                  <a:pt x="119920" y="273177"/>
                  <a:pt x="121444" y="273749"/>
                  <a:pt x="122968" y="273749"/>
                </a:cubicBezTo>
                <a:cubicBezTo>
                  <a:pt x="124492" y="273749"/>
                  <a:pt x="126016" y="273177"/>
                  <a:pt x="127159" y="272034"/>
                </a:cubicBezTo>
                <a:lnTo>
                  <a:pt x="223552" y="175641"/>
                </a:lnTo>
                <a:cubicBezTo>
                  <a:pt x="224695" y="174498"/>
                  <a:pt x="226219" y="173927"/>
                  <a:pt x="227743" y="173927"/>
                </a:cubicBezTo>
                <a:cubicBezTo>
                  <a:pt x="229267" y="173927"/>
                  <a:pt x="230791" y="174498"/>
                  <a:pt x="231934" y="175641"/>
                </a:cubicBezTo>
                <a:lnTo>
                  <a:pt x="278130" y="221837"/>
                </a:lnTo>
                <a:cubicBezTo>
                  <a:pt x="280416" y="224123"/>
                  <a:pt x="280416" y="227838"/>
                  <a:pt x="278130" y="230124"/>
                </a:cubicBezTo>
                <a:lnTo>
                  <a:pt x="181642" y="326517"/>
                </a:lnTo>
                <a:cubicBezTo>
                  <a:pt x="179356" y="328803"/>
                  <a:pt x="179356" y="332518"/>
                  <a:pt x="181642" y="334804"/>
                </a:cubicBezTo>
                <a:lnTo>
                  <a:pt x="215265" y="368427"/>
                </a:lnTo>
                <a:cubicBezTo>
                  <a:pt x="218980" y="372142"/>
                  <a:pt x="216313" y="378524"/>
                  <a:pt x="211074" y="378524"/>
                </a:cubicBezTo>
                <a:close/>
                <a:moveTo>
                  <a:pt x="406622" y="253365"/>
                </a:moveTo>
                <a:lnTo>
                  <a:pt x="372999" y="219742"/>
                </a:lnTo>
                <a:cubicBezTo>
                  <a:pt x="370713" y="217456"/>
                  <a:pt x="366998" y="217456"/>
                  <a:pt x="364712" y="219742"/>
                </a:cubicBezTo>
                <a:lnTo>
                  <a:pt x="268319" y="316135"/>
                </a:lnTo>
                <a:cubicBezTo>
                  <a:pt x="266033" y="318421"/>
                  <a:pt x="262319" y="318421"/>
                  <a:pt x="260033" y="316135"/>
                </a:cubicBezTo>
                <a:lnTo>
                  <a:pt x="237458" y="293561"/>
                </a:lnTo>
                <a:lnTo>
                  <a:pt x="289465" y="241554"/>
                </a:lnTo>
                <a:cubicBezTo>
                  <a:pt x="293656" y="237363"/>
                  <a:pt x="295942" y="231839"/>
                  <a:pt x="295942" y="226028"/>
                </a:cubicBezTo>
                <a:cubicBezTo>
                  <a:pt x="295942" y="220218"/>
                  <a:pt x="293656" y="214598"/>
                  <a:pt x="289465" y="210503"/>
                </a:cubicBezTo>
                <a:lnTo>
                  <a:pt x="277273" y="198311"/>
                </a:lnTo>
                <a:lnTo>
                  <a:pt x="310229" y="165354"/>
                </a:lnTo>
                <a:cubicBezTo>
                  <a:pt x="312515" y="163068"/>
                  <a:pt x="312515" y="159353"/>
                  <a:pt x="310229" y="157067"/>
                </a:cubicBezTo>
                <a:lnTo>
                  <a:pt x="276606" y="123444"/>
                </a:lnTo>
                <a:cubicBezTo>
                  <a:pt x="272891" y="119729"/>
                  <a:pt x="275558" y="113443"/>
                  <a:pt x="280797" y="113443"/>
                </a:cubicBezTo>
                <a:lnTo>
                  <a:pt x="410813" y="113443"/>
                </a:lnTo>
                <a:cubicBezTo>
                  <a:pt x="414052" y="113443"/>
                  <a:pt x="416719" y="116110"/>
                  <a:pt x="416719" y="119348"/>
                </a:cubicBezTo>
                <a:lnTo>
                  <a:pt x="416719" y="249365"/>
                </a:lnTo>
                <a:cubicBezTo>
                  <a:pt x="416624" y="254508"/>
                  <a:pt x="410337" y="257080"/>
                  <a:pt x="406622" y="253365"/>
                </a:cubicBezTo>
                <a:close/>
              </a:path>
            </a:pathLst>
          </a:custGeom>
          <a:solidFill>
            <a:srgbClr val="0070C0"/>
          </a:solidFill>
          <a:ln w="9525" cap="flat">
            <a:noFill/>
            <a:prstDash val="solid"/>
            <a:miter/>
          </a:ln>
        </p:spPr>
        <p:txBody>
          <a:bodyPr rtlCol="0" anchor="ctr"/>
          <a:lstStyle/>
          <a:p>
            <a:endParaRPr lang="pt-BR">
              <a:solidFill>
                <a:schemeClr val="accent1"/>
              </a:solidFill>
              <a:latin typeface="Arial" panose="020B0604020202020204" pitchFamily="34" charset="0"/>
              <a:cs typeface="Arial" panose="020B0604020202020204" pitchFamily="34" charset="0"/>
            </a:endParaRPr>
          </a:p>
        </p:txBody>
      </p:sp>
      <p:sp>
        <p:nvSpPr>
          <p:cNvPr id="50" name="Gráfico 8">
            <a:extLst>
              <a:ext uri="{FF2B5EF4-FFF2-40B4-BE49-F238E27FC236}">
                <a16:creationId xmlns:a16="http://schemas.microsoft.com/office/drawing/2014/main" id="{BC80AB80-0B22-5BBA-656A-0029374999AC}"/>
              </a:ext>
            </a:extLst>
          </p:cNvPr>
          <p:cNvSpPr/>
          <p:nvPr/>
        </p:nvSpPr>
        <p:spPr>
          <a:xfrm>
            <a:off x="690948" y="4989640"/>
            <a:ext cx="968177" cy="894080"/>
          </a:xfrm>
          <a:custGeom>
            <a:avLst/>
            <a:gdLst>
              <a:gd name="connsiteX0" fmla="*/ 128492 w 256984"/>
              <a:gd name="connsiteY0" fmla="*/ 258890 h 258889"/>
              <a:gd name="connsiteX1" fmla="*/ 0 w 256984"/>
              <a:gd name="connsiteY1" fmla="*/ 129445 h 258889"/>
              <a:gd name="connsiteX2" fmla="*/ 128492 w 256984"/>
              <a:gd name="connsiteY2" fmla="*/ 0 h 258889"/>
              <a:gd name="connsiteX3" fmla="*/ 256985 w 256984"/>
              <a:gd name="connsiteY3" fmla="*/ 129445 h 258889"/>
              <a:gd name="connsiteX4" fmla="*/ 128492 w 256984"/>
              <a:gd name="connsiteY4" fmla="*/ 258890 h 258889"/>
              <a:gd name="connsiteX5" fmla="*/ 128492 w 256984"/>
              <a:gd name="connsiteY5" fmla="*/ 28575 h 258889"/>
              <a:gd name="connsiteX6" fmla="*/ 28575 w 256984"/>
              <a:gd name="connsiteY6" fmla="*/ 129445 h 258889"/>
              <a:gd name="connsiteX7" fmla="*/ 128492 w 256984"/>
              <a:gd name="connsiteY7" fmla="*/ 230315 h 258889"/>
              <a:gd name="connsiteX8" fmla="*/ 228410 w 256984"/>
              <a:gd name="connsiteY8" fmla="*/ 129445 h 258889"/>
              <a:gd name="connsiteX9" fmla="*/ 128492 w 256984"/>
              <a:gd name="connsiteY9" fmla="*/ 28575 h 258889"/>
              <a:gd name="connsiteX10" fmla="*/ 101441 w 256984"/>
              <a:gd name="connsiteY10" fmla="*/ 197644 h 258889"/>
              <a:gd name="connsiteX11" fmla="*/ 41624 w 256984"/>
              <a:gd name="connsiteY11" fmla="*/ 129159 h 258889"/>
              <a:gd name="connsiteX12" fmla="*/ 63151 w 256984"/>
              <a:gd name="connsiteY12" fmla="*/ 110395 h 258889"/>
              <a:gd name="connsiteX13" fmla="*/ 101727 w 256984"/>
              <a:gd name="connsiteY13" fmla="*/ 154591 h 258889"/>
              <a:gd name="connsiteX14" fmla="*/ 181451 w 256984"/>
              <a:gd name="connsiteY14" fmla="*/ 65723 h 258889"/>
              <a:gd name="connsiteX15" fmla="*/ 202692 w 256984"/>
              <a:gd name="connsiteY15" fmla="*/ 84773 h 258889"/>
              <a:gd name="connsiteX16" fmla="*/ 101441 w 256984"/>
              <a:gd name="connsiteY16" fmla="*/ 197644 h 258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6984" h="258889">
                <a:moveTo>
                  <a:pt x="128492" y="258890"/>
                </a:moveTo>
                <a:cubicBezTo>
                  <a:pt x="57626" y="258890"/>
                  <a:pt x="0" y="200787"/>
                  <a:pt x="0" y="129445"/>
                </a:cubicBezTo>
                <a:cubicBezTo>
                  <a:pt x="0" y="58103"/>
                  <a:pt x="57626" y="0"/>
                  <a:pt x="128492" y="0"/>
                </a:cubicBezTo>
                <a:cubicBezTo>
                  <a:pt x="199358" y="0"/>
                  <a:pt x="256985" y="58103"/>
                  <a:pt x="256985" y="129445"/>
                </a:cubicBezTo>
                <a:cubicBezTo>
                  <a:pt x="256985" y="200787"/>
                  <a:pt x="199358" y="258890"/>
                  <a:pt x="128492" y="258890"/>
                </a:cubicBezTo>
                <a:close/>
                <a:moveTo>
                  <a:pt x="128492" y="28575"/>
                </a:moveTo>
                <a:cubicBezTo>
                  <a:pt x="73438" y="28575"/>
                  <a:pt x="28575" y="73819"/>
                  <a:pt x="28575" y="129445"/>
                </a:cubicBezTo>
                <a:cubicBezTo>
                  <a:pt x="28575" y="185071"/>
                  <a:pt x="73438" y="230315"/>
                  <a:pt x="128492" y="230315"/>
                </a:cubicBezTo>
                <a:cubicBezTo>
                  <a:pt x="183547" y="230315"/>
                  <a:pt x="228410" y="185071"/>
                  <a:pt x="228410" y="129445"/>
                </a:cubicBezTo>
                <a:cubicBezTo>
                  <a:pt x="228410" y="73819"/>
                  <a:pt x="183547" y="28575"/>
                  <a:pt x="128492" y="28575"/>
                </a:cubicBezTo>
                <a:close/>
                <a:moveTo>
                  <a:pt x="101441" y="197644"/>
                </a:moveTo>
                <a:lnTo>
                  <a:pt x="41624" y="129159"/>
                </a:lnTo>
                <a:lnTo>
                  <a:pt x="63151" y="110395"/>
                </a:lnTo>
                <a:lnTo>
                  <a:pt x="101727" y="154591"/>
                </a:lnTo>
                <a:lnTo>
                  <a:pt x="181451" y="65723"/>
                </a:lnTo>
                <a:lnTo>
                  <a:pt x="202692" y="84773"/>
                </a:lnTo>
                <a:lnTo>
                  <a:pt x="101441" y="197644"/>
                </a:lnTo>
                <a:close/>
              </a:path>
            </a:pathLst>
          </a:custGeom>
          <a:solidFill>
            <a:srgbClr val="0070C0"/>
          </a:solidFill>
          <a:ln w="9525" cap="flat">
            <a:noFill/>
            <a:prstDash val="solid"/>
            <a:miter/>
          </a:ln>
        </p:spPr>
        <p:txBody>
          <a:bodyPr rtlCol="0" anchor="ctr"/>
          <a:lstStyle/>
          <a:p>
            <a:endParaRPr lang="pt-BR">
              <a:solidFill>
                <a:schemeClr val="accent1"/>
              </a:solidFill>
              <a:latin typeface="Arial" panose="020B0604020202020204" pitchFamily="34" charset="0"/>
              <a:cs typeface="Arial" panose="020B0604020202020204" pitchFamily="34" charset="0"/>
            </a:endParaRPr>
          </a:p>
        </p:txBody>
      </p:sp>
      <p:sp>
        <p:nvSpPr>
          <p:cNvPr id="51" name="Retângulo 1">
            <a:extLst>
              <a:ext uri="{FF2B5EF4-FFF2-40B4-BE49-F238E27FC236}">
                <a16:creationId xmlns:a16="http://schemas.microsoft.com/office/drawing/2014/main" id="{A9AA81C1-ABD6-5DFB-2952-3BBD1C9BAE10}"/>
              </a:ext>
            </a:extLst>
          </p:cNvPr>
          <p:cNvSpPr/>
          <p:nvPr>
            <p:custDataLst>
              <p:tags r:id="rId1"/>
            </p:custDataLst>
          </p:nvPr>
        </p:nvSpPr>
        <p:spPr>
          <a:xfrm>
            <a:off x="1889760" y="977299"/>
            <a:ext cx="9855200" cy="1090315"/>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just">
              <a:defRPr/>
            </a:pPr>
            <a:r>
              <a:rPr lang="pt-BR" b="1" dirty="0">
                <a:solidFill>
                  <a:schemeClr val="accent1"/>
                </a:solidFill>
                <a:latin typeface="Arial" panose="020B0604020202020204" pitchFamily="34" charset="0"/>
                <a:cs typeface="Arial" panose="020B0604020202020204" pitchFamily="34" charset="0"/>
              </a:rPr>
              <a:t>Disponibilização das informações pelo Estado e municípios</a:t>
            </a:r>
          </a:p>
          <a:p>
            <a:pPr lvl="0" algn="just">
              <a:defRPr/>
            </a:pPr>
            <a:r>
              <a:rPr lang="pt-BR" dirty="0">
                <a:solidFill>
                  <a:schemeClr val="accent1"/>
                </a:solidFill>
                <a:latin typeface="Arial" panose="020B0604020202020204" pitchFamily="34" charset="0"/>
                <a:cs typeface="Arial" panose="020B0604020202020204" pitchFamily="34" charset="0"/>
              </a:rPr>
              <a:t>O fornecimento tempestivo das informações solicitadas pelo </a:t>
            </a:r>
            <a:r>
              <a:rPr lang="pt-BR" b="1" dirty="0">
                <a:solidFill>
                  <a:schemeClr val="accent1"/>
                </a:solidFill>
                <a:latin typeface="Arial" panose="020B0604020202020204" pitchFamily="34" charset="0"/>
                <a:cs typeface="Arial" panose="020B0604020202020204" pitchFamily="34" charset="0"/>
              </a:rPr>
              <a:t>BNDES</a:t>
            </a:r>
            <a:r>
              <a:rPr lang="pt-BR" dirty="0">
                <a:solidFill>
                  <a:schemeClr val="accent1"/>
                </a:solidFill>
                <a:latin typeface="Arial" panose="020B0604020202020204" pitchFamily="34" charset="0"/>
                <a:cs typeface="Arial" panose="020B0604020202020204" pitchFamily="34" charset="0"/>
              </a:rPr>
              <a:t> é fator crítico para a qualidade das análises e cumprimento do cronograma conforme previsto para o desenvolvimento do projeto.</a:t>
            </a:r>
          </a:p>
        </p:txBody>
      </p:sp>
      <p:sp>
        <p:nvSpPr>
          <p:cNvPr id="52" name="Retângulo 1">
            <a:extLst>
              <a:ext uri="{FF2B5EF4-FFF2-40B4-BE49-F238E27FC236}">
                <a16:creationId xmlns:a16="http://schemas.microsoft.com/office/drawing/2014/main" id="{16790D84-DFA5-105C-E227-CCA2E0961420}"/>
              </a:ext>
            </a:extLst>
          </p:cNvPr>
          <p:cNvSpPr/>
          <p:nvPr>
            <p:custDataLst>
              <p:tags r:id="rId2"/>
            </p:custDataLst>
          </p:nvPr>
        </p:nvSpPr>
        <p:spPr>
          <a:xfrm>
            <a:off x="1889760" y="2192145"/>
            <a:ext cx="9855200" cy="1090315"/>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gn="just" defTabSz="912705">
              <a:spcAft>
                <a:spcPts val="600"/>
              </a:spcAft>
              <a:buClr>
                <a:schemeClr val="tx1">
                  <a:lumMod val="50000"/>
                  <a:lumOff val="50000"/>
                </a:schemeClr>
              </a:buClr>
              <a:defRPr/>
            </a:pPr>
            <a:r>
              <a:rPr lang="pt-BR" b="1" dirty="0">
                <a:solidFill>
                  <a:schemeClr val="accent1"/>
                </a:solidFill>
                <a:latin typeface="Arial" panose="020B0604020202020204" pitchFamily="34" charset="0"/>
                <a:cs typeface="Arial" panose="020B0604020202020204" pitchFamily="34" charset="0"/>
              </a:rPr>
              <a:t>Comunicação entre as partes envolvidas</a:t>
            </a:r>
          </a:p>
          <a:p>
            <a:pPr algn="just" defTabSz="912705">
              <a:spcAft>
                <a:spcPts val="600"/>
              </a:spcAft>
              <a:buClr>
                <a:schemeClr val="tx1">
                  <a:lumMod val="50000"/>
                  <a:lumOff val="50000"/>
                </a:schemeClr>
              </a:buClr>
              <a:defRPr/>
            </a:pPr>
            <a:r>
              <a:rPr lang="pt-BR" dirty="0">
                <a:solidFill>
                  <a:schemeClr val="accent1"/>
                </a:solidFill>
                <a:latin typeface="Arial" panose="020B0604020202020204" pitchFamily="34" charset="0"/>
                <a:cs typeface="Arial" panose="020B0604020202020204" pitchFamily="34" charset="0"/>
              </a:rPr>
              <a:t>O engajamento dos representantes da MRAE, </a:t>
            </a:r>
            <a:r>
              <a:rPr lang="pt-BR" dirty="0" err="1">
                <a:solidFill>
                  <a:schemeClr val="accent1"/>
                </a:solidFill>
                <a:latin typeface="Arial" panose="020B0604020202020204" pitchFamily="34" charset="0"/>
                <a:cs typeface="Arial" panose="020B0604020202020204" pitchFamily="34" charset="0"/>
              </a:rPr>
              <a:t>SAAEs</a:t>
            </a:r>
            <a:r>
              <a:rPr lang="pt-BR" dirty="0">
                <a:solidFill>
                  <a:schemeClr val="accent1"/>
                </a:solidFill>
                <a:latin typeface="Arial" panose="020B0604020202020204" pitchFamily="34" charset="0"/>
                <a:cs typeface="Arial" panose="020B0604020202020204" pitchFamily="34" charset="0"/>
              </a:rPr>
              <a:t>, Estado, CESAN, BNDES e Consultoria é fundamental para o andamento dos estudos e estruturação do modelo de negócios. </a:t>
            </a:r>
          </a:p>
        </p:txBody>
      </p:sp>
      <p:sp>
        <p:nvSpPr>
          <p:cNvPr id="53" name="Retângulo 1">
            <a:extLst>
              <a:ext uri="{FF2B5EF4-FFF2-40B4-BE49-F238E27FC236}">
                <a16:creationId xmlns:a16="http://schemas.microsoft.com/office/drawing/2014/main" id="{738BD89E-19BE-7B2D-BBB3-6537974EF679}"/>
              </a:ext>
            </a:extLst>
          </p:cNvPr>
          <p:cNvSpPr/>
          <p:nvPr>
            <p:custDataLst>
              <p:tags r:id="rId3"/>
            </p:custDataLst>
          </p:nvPr>
        </p:nvSpPr>
        <p:spPr>
          <a:xfrm>
            <a:off x="1889760" y="3429000"/>
            <a:ext cx="9855200" cy="1214845"/>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912705">
              <a:spcAft>
                <a:spcPts val="600"/>
              </a:spcAft>
              <a:buClr>
                <a:schemeClr val="tx1">
                  <a:lumMod val="50000"/>
                  <a:lumOff val="50000"/>
                </a:schemeClr>
              </a:buClr>
              <a:defRPr/>
            </a:pPr>
            <a:r>
              <a:rPr lang="pt-BR" b="1" dirty="0">
                <a:solidFill>
                  <a:schemeClr val="accent1"/>
                </a:solidFill>
                <a:latin typeface="Arial" panose="020B0604020202020204" pitchFamily="34" charset="0"/>
                <a:cs typeface="Arial" panose="020B0604020202020204" pitchFamily="34" charset="0"/>
              </a:rPr>
              <a:t>Validação das premissas e dos produtos</a:t>
            </a:r>
          </a:p>
          <a:p>
            <a:pPr algn="just" defTabSz="912705">
              <a:spcAft>
                <a:spcPts val="600"/>
              </a:spcAft>
              <a:buClr>
                <a:schemeClr val="tx1">
                  <a:lumMod val="50000"/>
                  <a:lumOff val="50000"/>
                </a:schemeClr>
              </a:buClr>
              <a:defRPr/>
            </a:pPr>
            <a:r>
              <a:rPr lang="pt-BR" dirty="0">
                <a:solidFill>
                  <a:schemeClr val="accent1"/>
                </a:solidFill>
                <a:latin typeface="Arial" panose="020B0604020202020204" pitchFamily="34" charset="0"/>
                <a:cs typeface="Arial" panose="020B0604020202020204" pitchFamily="34" charset="0"/>
              </a:rPr>
              <a:t>Necessária tempestividade nas definições/validações das premissas de Engenharia e Econômico-Financeiras, bem como na aprovação dos produtos para o cumprimento do cronograma.</a:t>
            </a:r>
          </a:p>
        </p:txBody>
      </p:sp>
      <p:sp>
        <p:nvSpPr>
          <p:cNvPr id="54" name="Retângulo 1">
            <a:extLst>
              <a:ext uri="{FF2B5EF4-FFF2-40B4-BE49-F238E27FC236}">
                <a16:creationId xmlns:a16="http://schemas.microsoft.com/office/drawing/2014/main" id="{CAE8BC38-B011-253E-CE61-454098A29A4E}"/>
              </a:ext>
            </a:extLst>
          </p:cNvPr>
          <p:cNvSpPr/>
          <p:nvPr>
            <p:custDataLst>
              <p:tags r:id="rId4"/>
            </p:custDataLst>
          </p:nvPr>
        </p:nvSpPr>
        <p:spPr>
          <a:xfrm>
            <a:off x="1889760" y="4975256"/>
            <a:ext cx="9855200" cy="98548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just" defTabSz="912705">
              <a:spcAft>
                <a:spcPts val="600"/>
              </a:spcAft>
              <a:buClr>
                <a:schemeClr val="tx1">
                  <a:lumMod val="50000"/>
                  <a:lumOff val="50000"/>
                </a:schemeClr>
              </a:buClr>
              <a:defRPr/>
            </a:pPr>
            <a:r>
              <a:rPr lang="pt-BR" b="1" dirty="0">
                <a:solidFill>
                  <a:schemeClr val="accent1"/>
                </a:solidFill>
                <a:latin typeface="Arial" panose="020B0604020202020204" pitchFamily="34" charset="0"/>
                <a:cs typeface="Arial" panose="020B0604020202020204" pitchFamily="34" charset="0"/>
              </a:rPr>
              <a:t>Decisão do Modelo de Negócios pela MRAE</a:t>
            </a:r>
          </a:p>
          <a:p>
            <a:pPr lvl="0" algn="just" defTabSz="912705">
              <a:spcAft>
                <a:spcPts val="600"/>
              </a:spcAft>
              <a:buClr>
                <a:schemeClr val="tx1">
                  <a:lumMod val="50000"/>
                  <a:lumOff val="50000"/>
                </a:schemeClr>
              </a:buClr>
              <a:defRPr/>
            </a:pPr>
            <a:r>
              <a:rPr lang="pt-BR" dirty="0">
                <a:solidFill>
                  <a:schemeClr val="accent1"/>
                </a:solidFill>
                <a:latin typeface="Arial" panose="020B0604020202020204" pitchFamily="34" charset="0"/>
                <a:cs typeface="Arial" panose="020B0604020202020204" pitchFamily="34" charset="0"/>
              </a:rPr>
              <a:t>Marco decisivo para a continuidade dos estudos e aprofundamento das análises relativas ao cenário escolhido com elaboração dos documentos referenciais para execução do Projeto.</a:t>
            </a:r>
          </a:p>
        </p:txBody>
      </p:sp>
      <p:sp>
        <p:nvSpPr>
          <p:cNvPr id="4" name="Retângulo 3">
            <a:extLst>
              <a:ext uri="{FF2B5EF4-FFF2-40B4-BE49-F238E27FC236}">
                <a16:creationId xmlns:a16="http://schemas.microsoft.com/office/drawing/2014/main" id="{7D8BF8C0-106D-F096-922A-C26CCA110EA8}"/>
              </a:ext>
            </a:extLst>
          </p:cNvPr>
          <p:cNvSpPr/>
          <p:nvPr/>
        </p:nvSpPr>
        <p:spPr>
          <a:xfrm>
            <a:off x="10231161" y="6038755"/>
            <a:ext cx="1513799" cy="5734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92389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34860-D0E3-F3F1-F114-5704ABAC1A30}"/>
            </a:ext>
          </a:extLst>
        </p:cNvPr>
        <p:cNvGrpSpPr/>
        <p:nvPr/>
      </p:nvGrpSpPr>
      <p:grpSpPr>
        <a:xfrm>
          <a:off x="0" y="0"/>
          <a:ext cx="0" cy="0"/>
          <a:chOff x="0" y="0"/>
          <a:chExt cx="0" cy="0"/>
        </a:xfrm>
      </p:grpSpPr>
      <p:sp>
        <p:nvSpPr>
          <p:cNvPr id="29" name="Nome do tema">
            <a:extLst>
              <a:ext uri="{FF2B5EF4-FFF2-40B4-BE49-F238E27FC236}">
                <a16:creationId xmlns:a16="http://schemas.microsoft.com/office/drawing/2014/main" id="{1FEDA60C-C73B-59E7-978C-6E17D8A6B6F2}"/>
              </a:ext>
            </a:extLst>
          </p:cNvPr>
          <p:cNvSpPr txBox="1"/>
          <p:nvPr/>
        </p:nvSpPr>
        <p:spPr>
          <a:xfrm>
            <a:off x="252000" y="324000"/>
            <a:ext cx="11016021" cy="410369"/>
          </a:xfrm>
          <a:prstGeom prst="rect">
            <a:avLst/>
          </a:prstGeom>
          <a:noFill/>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rtlCol="0" anchor="t"/>
          <a:lstStyle>
            <a:defPPr>
              <a:defRPr lang="pt-BR"/>
            </a:defPPr>
            <a:lvl1pPr>
              <a:lnSpc>
                <a:spcPts val="4167"/>
              </a:lnSpc>
              <a:defRPr sz="3333" b="1">
                <a:solidFill>
                  <a:srgbClr val="002060"/>
                </a:solidFill>
                <a:latin typeface="Arial" panose="020B0604020202020204" pitchFamily="34" charset="0"/>
                <a:ea typeface="Libre Baskerville" pitchFamily="34" charset="-122"/>
                <a:cs typeface="Arial" panose="020B0604020202020204" pitchFamily="34" charset="0"/>
              </a:defRPr>
            </a:lvl1pPr>
          </a:lstStyle>
          <a:p>
            <a:r>
              <a:rPr lang="pt-PT" dirty="0"/>
              <a:t>PROJETO Universaliza.ES - PRÓXIMOS PASSOS</a:t>
            </a:r>
            <a:endParaRPr lang="pt-BR" dirty="0">
              <a:sym typeface="Avenir Next Regular"/>
            </a:endParaRPr>
          </a:p>
        </p:txBody>
      </p:sp>
      <p:sp>
        <p:nvSpPr>
          <p:cNvPr id="21" name="Retângulo 20">
            <a:extLst>
              <a:ext uri="{FF2B5EF4-FFF2-40B4-BE49-F238E27FC236}">
                <a16:creationId xmlns:a16="http://schemas.microsoft.com/office/drawing/2014/main" id="{B7D66554-67C3-D072-33C9-19DBD0E66D72}"/>
              </a:ext>
            </a:extLst>
          </p:cNvPr>
          <p:cNvSpPr/>
          <p:nvPr/>
        </p:nvSpPr>
        <p:spPr>
          <a:xfrm>
            <a:off x="5717072" y="3353994"/>
            <a:ext cx="2673959" cy="1107996"/>
          </a:xfrm>
          <a:prstGeom prst="rect">
            <a:avLst/>
          </a:prstGeom>
        </p:spPr>
        <p:txBody>
          <a:bodyPr wrap="square">
            <a:spAutoFit/>
          </a:bodyPr>
          <a:lstStyle/>
          <a:p>
            <a:pPr algn="ctr"/>
            <a:r>
              <a:rPr lang="pt-BR" sz="2200" dirty="0"/>
              <a:t>Envio das planilhas para preenchimento - SEDURB</a:t>
            </a:r>
          </a:p>
        </p:txBody>
      </p:sp>
      <p:sp>
        <p:nvSpPr>
          <p:cNvPr id="10" name="Retângulo 9">
            <a:extLst>
              <a:ext uri="{FF2B5EF4-FFF2-40B4-BE49-F238E27FC236}">
                <a16:creationId xmlns:a16="http://schemas.microsoft.com/office/drawing/2014/main" id="{A83733BF-635E-6D0C-AFD8-010A53C65BA7}"/>
              </a:ext>
            </a:extLst>
          </p:cNvPr>
          <p:cNvSpPr/>
          <p:nvPr/>
        </p:nvSpPr>
        <p:spPr>
          <a:xfrm>
            <a:off x="195108" y="817965"/>
            <a:ext cx="2673959" cy="769441"/>
          </a:xfrm>
          <a:prstGeom prst="rect">
            <a:avLst/>
          </a:prstGeom>
        </p:spPr>
        <p:txBody>
          <a:bodyPr wrap="square">
            <a:spAutoFit/>
          </a:bodyPr>
          <a:lstStyle/>
          <a:p>
            <a:pPr algn="ctr"/>
            <a:r>
              <a:rPr lang="pt-BR" sz="2200" dirty="0"/>
              <a:t>Assinatura contrato com BNDES</a:t>
            </a:r>
          </a:p>
        </p:txBody>
      </p:sp>
      <p:cxnSp>
        <p:nvCxnSpPr>
          <p:cNvPr id="28" name="Conector: Curvo 27">
            <a:extLst>
              <a:ext uri="{FF2B5EF4-FFF2-40B4-BE49-F238E27FC236}">
                <a16:creationId xmlns:a16="http://schemas.microsoft.com/office/drawing/2014/main" id="{B87BB2A2-B37E-1554-ACAA-8D7596E219C2}"/>
              </a:ext>
            </a:extLst>
          </p:cNvPr>
          <p:cNvCxnSpPr>
            <a:cxnSpLocks/>
          </p:cNvCxnSpPr>
          <p:nvPr/>
        </p:nvCxnSpPr>
        <p:spPr>
          <a:xfrm>
            <a:off x="933289" y="1809053"/>
            <a:ext cx="9112751" cy="3953554"/>
          </a:xfrm>
          <a:prstGeom prst="curvedConnector3">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 name="Elipse 2">
            <a:extLst>
              <a:ext uri="{FF2B5EF4-FFF2-40B4-BE49-F238E27FC236}">
                <a16:creationId xmlns:a16="http://schemas.microsoft.com/office/drawing/2014/main" id="{A11804FD-9C67-20FD-72CB-0AF6C1964B0D}"/>
              </a:ext>
            </a:extLst>
          </p:cNvPr>
          <p:cNvSpPr/>
          <p:nvPr/>
        </p:nvSpPr>
        <p:spPr>
          <a:xfrm>
            <a:off x="1342954" y="1633806"/>
            <a:ext cx="378269" cy="337281"/>
          </a:xfrm>
          <a:prstGeom prst="ellipse">
            <a:avLst/>
          </a:prstGeom>
          <a:solidFill>
            <a:srgbClr val="00B050"/>
          </a:solidFill>
          <a:ln w="762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solidFill>
                <a:srgbClr val="0070C0"/>
              </a:solidFill>
              <a:latin typeface="Arial" panose="020B0604020202020204" pitchFamily="34" charset="0"/>
              <a:cs typeface="Arial" panose="020B0604020202020204" pitchFamily="34" charset="0"/>
            </a:endParaRPr>
          </a:p>
        </p:txBody>
      </p:sp>
      <p:sp>
        <p:nvSpPr>
          <p:cNvPr id="4" name="Elipse 3">
            <a:extLst>
              <a:ext uri="{FF2B5EF4-FFF2-40B4-BE49-F238E27FC236}">
                <a16:creationId xmlns:a16="http://schemas.microsoft.com/office/drawing/2014/main" id="{12D906E0-C708-E43E-02C0-A2C5FF48256F}"/>
              </a:ext>
            </a:extLst>
          </p:cNvPr>
          <p:cNvSpPr/>
          <p:nvPr/>
        </p:nvSpPr>
        <p:spPr>
          <a:xfrm>
            <a:off x="3855361" y="2285568"/>
            <a:ext cx="378268" cy="337280"/>
          </a:xfrm>
          <a:prstGeom prst="ellipse">
            <a:avLst/>
          </a:prstGeom>
          <a:solidFill>
            <a:srgbClr val="FFC000"/>
          </a:solid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solidFill>
                <a:srgbClr val="0070C0"/>
              </a:solidFill>
              <a:latin typeface="Arial" panose="020B0604020202020204" pitchFamily="34" charset="0"/>
              <a:cs typeface="Arial" panose="020B0604020202020204" pitchFamily="34" charset="0"/>
            </a:endParaRPr>
          </a:p>
        </p:txBody>
      </p:sp>
      <p:sp>
        <p:nvSpPr>
          <p:cNvPr id="5" name="Elipse 4">
            <a:extLst>
              <a:ext uri="{FF2B5EF4-FFF2-40B4-BE49-F238E27FC236}">
                <a16:creationId xmlns:a16="http://schemas.microsoft.com/office/drawing/2014/main" id="{E4750E44-24D8-475A-3896-AC35A5798420}"/>
              </a:ext>
            </a:extLst>
          </p:cNvPr>
          <p:cNvSpPr/>
          <p:nvPr/>
        </p:nvSpPr>
        <p:spPr>
          <a:xfrm>
            <a:off x="5711050" y="4301014"/>
            <a:ext cx="384950" cy="357453"/>
          </a:xfrm>
          <a:prstGeom prst="ellipse">
            <a:avLst/>
          </a:prstGeom>
          <a:solidFill>
            <a:srgbClr val="0070C0"/>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solidFill>
                <a:srgbClr val="0070C0"/>
              </a:solidFill>
              <a:latin typeface="Arial" panose="020B0604020202020204" pitchFamily="34" charset="0"/>
              <a:cs typeface="Arial" panose="020B0604020202020204" pitchFamily="34" charset="0"/>
            </a:endParaRPr>
          </a:p>
        </p:txBody>
      </p:sp>
      <p:sp>
        <p:nvSpPr>
          <p:cNvPr id="24" name="Retângulo 23">
            <a:extLst>
              <a:ext uri="{FF2B5EF4-FFF2-40B4-BE49-F238E27FC236}">
                <a16:creationId xmlns:a16="http://schemas.microsoft.com/office/drawing/2014/main" id="{27E00E24-6CB0-E9BF-C9C6-85E817E5F51A}"/>
              </a:ext>
            </a:extLst>
          </p:cNvPr>
          <p:cNvSpPr/>
          <p:nvPr/>
        </p:nvSpPr>
        <p:spPr>
          <a:xfrm>
            <a:off x="2374560" y="2742385"/>
            <a:ext cx="2673959" cy="1107996"/>
          </a:xfrm>
          <a:prstGeom prst="rect">
            <a:avLst/>
          </a:prstGeom>
        </p:spPr>
        <p:txBody>
          <a:bodyPr wrap="square">
            <a:spAutoFit/>
          </a:bodyPr>
          <a:lstStyle/>
          <a:p>
            <a:pPr algn="ctr"/>
            <a:r>
              <a:rPr lang="pt-BR" sz="2200" dirty="0"/>
              <a:t>Reunião de alinhamento com os pontos focais</a:t>
            </a:r>
          </a:p>
        </p:txBody>
      </p:sp>
      <p:sp>
        <p:nvSpPr>
          <p:cNvPr id="25" name="Retângulo 24">
            <a:extLst>
              <a:ext uri="{FF2B5EF4-FFF2-40B4-BE49-F238E27FC236}">
                <a16:creationId xmlns:a16="http://schemas.microsoft.com/office/drawing/2014/main" id="{A67A857F-46C6-BEF1-2231-2261CBFAA53C}"/>
              </a:ext>
            </a:extLst>
          </p:cNvPr>
          <p:cNvSpPr/>
          <p:nvPr/>
        </p:nvSpPr>
        <p:spPr>
          <a:xfrm>
            <a:off x="5489664" y="5629054"/>
            <a:ext cx="3128776" cy="1107996"/>
          </a:xfrm>
          <a:prstGeom prst="rect">
            <a:avLst/>
          </a:prstGeom>
          <a:ln w="3175">
            <a:noFill/>
          </a:ln>
        </p:spPr>
        <p:txBody>
          <a:bodyPr wrap="square">
            <a:spAutoFit/>
          </a:bodyPr>
          <a:lstStyle/>
          <a:p>
            <a:pPr algn="ctr"/>
            <a:r>
              <a:rPr lang="pt-BR" sz="2200" dirty="0"/>
              <a:t>Retorno das planilhas preenchidas – Municípios (pontos focais)</a:t>
            </a:r>
          </a:p>
        </p:txBody>
      </p:sp>
      <p:sp>
        <p:nvSpPr>
          <p:cNvPr id="26" name="Retângulo 25">
            <a:extLst>
              <a:ext uri="{FF2B5EF4-FFF2-40B4-BE49-F238E27FC236}">
                <a16:creationId xmlns:a16="http://schemas.microsoft.com/office/drawing/2014/main" id="{0BF80E77-A4DF-3B2E-BC08-4F46C262BC9C}"/>
              </a:ext>
            </a:extLst>
          </p:cNvPr>
          <p:cNvSpPr/>
          <p:nvPr/>
        </p:nvSpPr>
        <p:spPr>
          <a:xfrm>
            <a:off x="9790091" y="5377886"/>
            <a:ext cx="2673959" cy="1107996"/>
          </a:xfrm>
          <a:prstGeom prst="rect">
            <a:avLst/>
          </a:prstGeom>
        </p:spPr>
        <p:txBody>
          <a:bodyPr wrap="square">
            <a:spAutoFit/>
          </a:bodyPr>
          <a:lstStyle/>
          <a:p>
            <a:pPr algn="ctr"/>
            <a:r>
              <a:rPr lang="pt-BR" sz="2200" dirty="0"/>
              <a:t>Elaboração dos estudos técnicos  pelo BNDES</a:t>
            </a:r>
          </a:p>
        </p:txBody>
      </p:sp>
      <p:sp>
        <p:nvSpPr>
          <p:cNvPr id="33" name="Elipse 32">
            <a:extLst>
              <a:ext uri="{FF2B5EF4-FFF2-40B4-BE49-F238E27FC236}">
                <a16:creationId xmlns:a16="http://schemas.microsoft.com/office/drawing/2014/main" id="{61B3EF24-CC4F-6868-60B6-4D2E9042CBC1}"/>
              </a:ext>
            </a:extLst>
          </p:cNvPr>
          <p:cNvSpPr/>
          <p:nvPr/>
        </p:nvSpPr>
        <p:spPr>
          <a:xfrm>
            <a:off x="7910212" y="5354017"/>
            <a:ext cx="384950" cy="357453"/>
          </a:xfrm>
          <a:prstGeom prst="ellipse">
            <a:avLst/>
          </a:prstGeom>
          <a:solidFill>
            <a:srgbClr val="0070C0"/>
          </a:solidFill>
          <a:ln w="762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sz="1400">
              <a:solidFill>
                <a:srgbClr val="0070C0"/>
              </a:solidFill>
              <a:latin typeface="Arial" panose="020B0604020202020204" pitchFamily="34" charset="0"/>
              <a:cs typeface="Arial" panose="020B0604020202020204" pitchFamily="34" charset="0"/>
            </a:endParaRPr>
          </a:p>
        </p:txBody>
      </p:sp>
      <p:sp>
        <p:nvSpPr>
          <p:cNvPr id="34" name="Retângulo 33">
            <a:extLst>
              <a:ext uri="{FF2B5EF4-FFF2-40B4-BE49-F238E27FC236}">
                <a16:creationId xmlns:a16="http://schemas.microsoft.com/office/drawing/2014/main" id="{E01635E6-48B4-8438-0752-DEBC6BC298FE}"/>
              </a:ext>
            </a:extLst>
          </p:cNvPr>
          <p:cNvSpPr/>
          <p:nvPr/>
        </p:nvSpPr>
        <p:spPr>
          <a:xfrm>
            <a:off x="863597" y="2007834"/>
            <a:ext cx="1336980" cy="307777"/>
          </a:xfrm>
          <a:prstGeom prst="rect">
            <a:avLst/>
          </a:prstGeom>
        </p:spPr>
        <p:txBody>
          <a:bodyPr wrap="square">
            <a:spAutoFit/>
          </a:bodyPr>
          <a:lstStyle/>
          <a:p>
            <a:pPr algn="ctr"/>
            <a:r>
              <a:rPr lang="pt-BR" sz="1400" dirty="0"/>
              <a:t>DEZ/25</a:t>
            </a:r>
          </a:p>
        </p:txBody>
      </p:sp>
      <p:sp>
        <p:nvSpPr>
          <p:cNvPr id="35" name="Retângulo 34">
            <a:extLst>
              <a:ext uri="{FF2B5EF4-FFF2-40B4-BE49-F238E27FC236}">
                <a16:creationId xmlns:a16="http://schemas.microsoft.com/office/drawing/2014/main" id="{01F31C98-7B84-98EB-917F-A6ACC5A8A988}"/>
              </a:ext>
            </a:extLst>
          </p:cNvPr>
          <p:cNvSpPr/>
          <p:nvPr/>
        </p:nvSpPr>
        <p:spPr>
          <a:xfrm>
            <a:off x="3376005" y="1992413"/>
            <a:ext cx="1336980" cy="307777"/>
          </a:xfrm>
          <a:prstGeom prst="rect">
            <a:avLst/>
          </a:prstGeom>
        </p:spPr>
        <p:txBody>
          <a:bodyPr wrap="square">
            <a:spAutoFit/>
          </a:bodyPr>
          <a:lstStyle/>
          <a:p>
            <a:pPr algn="ctr"/>
            <a:r>
              <a:rPr lang="pt-BR" sz="1400" dirty="0"/>
              <a:t>JAN/26</a:t>
            </a:r>
          </a:p>
        </p:txBody>
      </p:sp>
      <p:sp>
        <p:nvSpPr>
          <p:cNvPr id="2" name="Retângulo 1">
            <a:extLst>
              <a:ext uri="{FF2B5EF4-FFF2-40B4-BE49-F238E27FC236}">
                <a16:creationId xmlns:a16="http://schemas.microsoft.com/office/drawing/2014/main" id="{153344E7-7CDC-0DCA-A9E6-3800027D6D45}"/>
              </a:ext>
            </a:extLst>
          </p:cNvPr>
          <p:cNvSpPr/>
          <p:nvPr/>
        </p:nvSpPr>
        <p:spPr>
          <a:xfrm>
            <a:off x="5235035" y="4891633"/>
            <a:ext cx="1336980" cy="307777"/>
          </a:xfrm>
          <a:prstGeom prst="rect">
            <a:avLst/>
          </a:prstGeom>
        </p:spPr>
        <p:txBody>
          <a:bodyPr wrap="square">
            <a:spAutoFit/>
          </a:bodyPr>
          <a:lstStyle/>
          <a:p>
            <a:pPr algn="ctr"/>
            <a:r>
              <a:rPr lang="pt-BR" sz="1400" dirty="0"/>
              <a:t>JAN/26</a:t>
            </a:r>
          </a:p>
        </p:txBody>
      </p:sp>
      <p:sp>
        <p:nvSpPr>
          <p:cNvPr id="6" name="Retângulo 5">
            <a:extLst>
              <a:ext uri="{FF2B5EF4-FFF2-40B4-BE49-F238E27FC236}">
                <a16:creationId xmlns:a16="http://schemas.microsoft.com/office/drawing/2014/main" id="{66FB2C85-3A56-129E-9560-D50A1F1505BB}"/>
              </a:ext>
            </a:extLst>
          </p:cNvPr>
          <p:cNvSpPr/>
          <p:nvPr/>
        </p:nvSpPr>
        <p:spPr>
          <a:xfrm>
            <a:off x="7434197" y="4935416"/>
            <a:ext cx="1336980" cy="307777"/>
          </a:xfrm>
          <a:prstGeom prst="rect">
            <a:avLst/>
          </a:prstGeom>
        </p:spPr>
        <p:txBody>
          <a:bodyPr wrap="square">
            <a:spAutoFit/>
          </a:bodyPr>
          <a:lstStyle/>
          <a:p>
            <a:pPr algn="ctr"/>
            <a:r>
              <a:rPr lang="pt-BR" sz="1400" b="1" dirty="0">
                <a:solidFill>
                  <a:srgbClr val="FF0000"/>
                </a:solidFill>
              </a:rPr>
              <a:t>FEV/26</a:t>
            </a:r>
          </a:p>
        </p:txBody>
      </p:sp>
      <p:sp>
        <p:nvSpPr>
          <p:cNvPr id="7" name="Retângulo 6">
            <a:extLst>
              <a:ext uri="{FF2B5EF4-FFF2-40B4-BE49-F238E27FC236}">
                <a16:creationId xmlns:a16="http://schemas.microsoft.com/office/drawing/2014/main" id="{EFB0A944-0F59-9D28-9DE2-FB7FA41C0E5B}"/>
              </a:ext>
            </a:extLst>
          </p:cNvPr>
          <p:cNvSpPr/>
          <p:nvPr/>
        </p:nvSpPr>
        <p:spPr>
          <a:xfrm>
            <a:off x="10355197" y="6429273"/>
            <a:ext cx="1336980" cy="307777"/>
          </a:xfrm>
          <a:prstGeom prst="rect">
            <a:avLst/>
          </a:prstGeom>
        </p:spPr>
        <p:txBody>
          <a:bodyPr wrap="square">
            <a:spAutoFit/>
          </a:bodyPr>
          <a:lstStyle/>
          <a:p>
            <a:pPr algn="ctr"/>
            <a:r>
              <a:rPr lang="pt-BR" sz="1400" dirty="0"/>
              <a:t>Início: MAR/26</a:t>
            </a:r>
          </a:p>
        </p:txBody>
      </p:sp>
    </p:spTree>
    <p:extLst>
      <p:ext uri="{BB962C8B-B14F-4D97-AF65-F5344CB8AC3E}">
        <p14:creationId xmlns:p14="http://schemas.microsoft.com/office/powerpoint/2010/main" val="3679761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descr="Gráfico, Forma&#10;&#10;Descrição gerada automaticamente">
            <a:extLst>
              <a:ext uri="{FF2B5EF4-FFF2-40B4-BE49-F238E27FC236}">
                <a16:creationId xmlns:a16="http://schemas.microsoft.com/office/drawing/2014/main" id="{EE3D8843-9963-C715-BDBA-CF9A32D778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5907024"/>
          </a:xfrm>
          <a:prstGeom prst="rect">
            <a:avLst/>
          </a:prstGeom>
        </p:spPr>
      </p:pic>
      <p:sp>
        <p:nvSpPr>
          <p:cNvPr id="5" name="Título 1"/>
          <p:cNvSpPr txBox="1">
            <a:spLocks/>
          </p:cNvSpPr>
          <p:nvPr/>
        </p:nvSpPr>
        <p:spPr>
          <a:xfrm>
            <a:off x="534698" y="419627"/>
            <a:ext cx="11321942" cy="4972644"/>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ts val="4200"/>
              </a:lnSpc>
            </a:pPr>
            <a:r>
              <a:rPr lang="pt-BR" sz="4800" b="1" dirty="0">
                <a:solidFill>
                  <a:schemeClr val="bg1"/>
                </a:solidFill>
                <a:latin typeface="Segoe UI" panose="020B0502040204020203" pitchFamily="34" charset="0"/>
                <a:ea typeface="+mn-ea"/>
                <a:cs typeface="Segoe UI" panose="020B0502040204020203" pitchFamily="34" charset="0"/>
              </a:rPr>
              <a:t>Vamos avançar juntos!!</a:t>
            </a:r>
          </a:p>
          <a:p>
            <a:pPr algn="l">
              <a:lnSpc>
                <a:spcPts val="4200"/>
              </a:lnSpc>
            </a:pPr>
            <a:endParaRPr lang="pt-BR" sz="2800" b="1" dirty="0">
              <a:solidFill>
                <a:schemeClr val="bg1"/>
              </a:solidFill>
              <a:latin typeface="Segoe UI" panose="020B0502040204020203" pitchFamily="34" charset="0"/>
              <a:ea typeface="+mn-ea"/>
              <a:cs typeface="Segoe UI" panose="020B0502040204020203" pitchFamily="34" charset="0"/>
            </a:endParaRPr>
          </a:p>
          <a:p>
            <a:pPr algn="l">
              <a:lnSpc>
                <a:spcPts val="4200"/>
              </a:lnSpc>
            </a:pPr>
            <a:r>
              <a:rPr lang="pt-BR" sz="2400" b="1" dirty="0">
                <a:solidFill>
                  <a:schemeClr val="bg1"/>
                </a:solidFill>
                <a:latin typeface="Segoe UI" panose="020B0502040204020203" pitchFamily="34" charset="0"/>
                <a:ea typeface="+mn-ea"/>
                <a:cs typeface="Segoe UI" panose="020B0502040204020203" pitchFamily="34" charset="0"/>
              </a:rPr>
              <a:t>Telefone: (27) 3636-5025</a:t>
            </a:r>
          </a:p>
          <a:p>
            <a:pPr algn="l">
              <a:lnSpc>
                <a:spcPts val="4200"/>
              </a:lnSpc>
            </a:pPr>
            <a:r>
              <a:rPr lang="pt-BR" sz="2400" b="1" dirty="0">
                <a:solidFill>
                  <a:schemeClr val="bg1"/>
                </a:solidFill>
                <a:latin typeface="Segoe UI" panose="020B0502040204020203" pitchFamily="34" charset="0"/>
                <a:ea typeface="+mn-ea"/>
                <a:cs typeface="Segoe UI" panose="020B0502040204020203" pitchFamily="34" charset="0"/>
              </a:rPr>
              <a:t>Email: </a:t>
            </a:r>
          </a:p>
          <a:p>
            <a:pPr algn="l">
              <a:lnSpc>
                <a:spcPts val="4200"/>
              </a:lnSpc>
            </a:pPr>
            <a:r>
              <a:rPr lang="da-DK" sz="2400" b="1" dirty="0">
                <a:solidFill>
                  <a:schemeClr val="bg1"/>
                </a:solidFill>
                <a:latin typeface="Segoe UI" panose="020B0502040204020203" pitchFamily="34" charset="0"/>
                <a:ea typeface="+mn-ea"/>
                <a:cs typeface="Segoe UI" panose="020B0502040204020203" pitchFamily="34" charset="0"/>
              </a:rPr>
              <a:t>francine.alves@sedurb.es.gov.br</a:t>
            </a:r>
          </a:p>
          <a:p>
            <a:pPr algn="l">
              <a:lnSpc>
                <a:spcPts val="4200"/>
              </a:lnSpc>
            </a:pPr>
            <a:r>
              <a:rPr lang="pt-BR" sz="2400" b="1" dirty="0">
                <a:solidFill>
                  <a:schemeClr val="bg1"/>
                </a:solidFill>
                <a:latin typeface="Segoe UI" panose="020B0502040204020203" pitchFamily="34" charset="0"/>
                <a:ea typeface="+mn-ea"/>
                <a:cs typeface="Segoe UI" panose="020B0502040204020203" pitchFamily="34" charset="0"/>
              </a:rPr>
              <a:t>thayna.rui@sedurb.es.gov.br </a:t>
            </a:r>
          </a:p>
          <a:p>
            <a:pPr algn="l">
              <a:lnSpc>
                <a:spcPts val="4200"/>
              </a:lnSpc>
            </a:pPr>
            <a:r>
              <a:rPr lang="pt-BR" sz="2400" b="1" dirty="0">
                <a:solidFill>
                  <a:schemeClr val="bg1"/>
                </a:solidFill>
                <a:latin typeface="Segoe UI" panose="020B0502040204020203" pitchFamily="34" charset="0"/>
                <a:ea typeface="+mn-ea"/>
                <a:cs typeface="Segoe UI" panose="020B0502040204020203" pitchFamily="34" charset="0"/>
              </a:rPr>
              <a:t>ligia.damasceno@sedurb.es.gov.br</a:t>
            </a:r>
          </a:p>
        </p:txBody>
      </p:sp>
      <p:pic>
        <p:nvPicPr>
          <p:cNvPr id="6" name="Imagem 5">
            <a:extLst>
              <a:ext uri="{FF2B5EF4-FFF2-40B4-BE49-F238E27FC236}">
                <a16:creationId xmlns:a16="http://schemas.microsoft.com/office/drawing/2014/main" id="{F080C0C4-0307-45C1-A7F4-191726835B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45837" y="6174377"/>
            <a:ext cx="2054575" cy="498349"/>
          </a:xfrm>
          <a:prstGeom prst="rect">
            <a:avLst/>
          </a:prstGeom>
        </p:spPr>
      </p:pic>
      <p:pic>
        <p:nvPicPr>
          <p:cNvPr id="8" name="Imagem 7">
            <a:extLst>
              <a:ext uri="{FF2B5EF4-FFF2-40B4-BE49-F238E27FC236}">
                <a16:creationId xmlns:a16="http://schemas.microsoft.com/office/drawing/2014/main" id="{8E5AF680-0111-4307-86DA-57D8AB38E625}"/>
              </a:ext>
            </a:extLst>
          </p:cNvPr>
          <p:cNvPicPr>
            <a:picLocks noChangeAspect="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335360" y="5242560"/>
            <a:ext cx="1756792" cy="1615440"/>
          </a:xfrm>
          <a:prstGeom prst="rect">
            <a:avLst/>
          </a:prstGeom>
        </p:spPr>
      </p:pic>
      <p:pic>
        <p:nvPicPr>
          <p:cNvPr id="3" name="Imagem 2">
            <a:extLst>
              <a:ext uri="{FF2B5EF4-FFF2-40B4-BE49-F238E27FC236}">
                <a16:creationId xmlns:a16="http://schemas.microsoft.com/office/drawing/2014/main" id="{E81CC1AD-A177-B081-A363-5B7E42A7F18D}"/>
              </a:ext>
            </a:extLst>
          </p:cNvPr>
          <p:cNvPicPr>
            <a:picLocks noChangeAspect="1"/>
          </p:cNvPicPr>
          <p:nvPr/>
        </p:nvPicPr>
        <p:blipFill>
          <a:blip r:embed="rId5"/>
          <a:stretch>
            <a:fillRect/>
          </a:stretch>
        </p:blipFill>
        <p:spPr>
          <a:xfrm>
            <a:off x="8043727" y="925161"/>
            <a:ext cx="3804220" cy="4317399"/>
          </a:xfrm>
          <a:prstGeom prst="rect">
            <a:avLst/>
          </a:prstGeom>
        </p:spPr>
      </p:pic>
    </p:spTree>
    <p:extLst>
      <p:ext uri="{BB962C8B-B14F-4D97-AF65-F5344CB8AC3E}">
        <p14:creationId xmlns:p14="http://schemas.microsoft.com/office/powerpoint/2010/main" val="280590276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pDx1SkB5FWUCbBqidY0gX2g"/>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Dx1SkB5FWUCbBqidY0gX2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Dx1SkB5FWUCbBqidY0gX2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Dx1SkB5FWUCbBqidY0gX2g"/>
</p:tagLst>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1311</TotalTime>
  <Words>1512</Words>
  <Application>Microsoft Office PowerPoint</Application>
  <PresentationFormat>Widescreen</PresentationFormat>
  <Paragraphs>132</Paragraphs>
  <Slides>15</Slides>
  <Notes>8</Notes>
  <HiddenSlides>1</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15</vt:i4>
      </vt:variant>
    </vt:vector>
  </HeadingPairs>
  <TitlesOfParts>
    <vt:vector size="23" baseType="lpstr">
      <vt:lpstr>Arial</vt:lpstr>
      <vt:lpstr>Avenir Next Regular</vt:lpstr>
      <vt:lpstr>Calibri</vt:lpstr>
      <vt:lpstr>Calibri Light</vt:lpstr>
      <vt:lpstr>DM Sans</vt:lpstr>
      <vt:lpstr>Segoe UI</vt:lpstr>
      <vt:lpstr>Wingdings</vt:lpstr>
      <vt:lpstr>Tema do Office</vt:lpstr>
      <vt:lpstr>Apresentação do PowerPoint</vt:lpstr>
      <vt:lpstr>Anexo 9 Acordo – Bases</vt:lpstr>
      <vt:lpstr>Anexo 9 Acordo – Comitê Orientador</vt:lpstr>
      <vt:lpstr>Anexo 9 Acordo – Utilização dos recursos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Sergio Henrique Vieira Rabello</dc:creator>
  <cp:lastModifiedBy>Carlos Cerqueira Guimarães</cp:lastModifiedBy>
  <cp:revision>104</cp:revision>
  <cp:lastPrinted>2025-10-08T14:08:31Z</cp:lastPrinted>
  <dcterms:created xsi:type="dcterms:W3CDTF">2025-07-31T17:31:40Z</dcterms:created>
  <dcterms:modified xsi:type="dcterms:W3CDTF">2026-01-27T15:17:26Z</dcterms:modified>
</cp:coreProperties>
</file>